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1"/>
  </p:notesMasterIdLst>
  <p:sldIdLst>
    <p:sldId id="256" r:id="rId2"/>
    <p:sldId id="257" r:id="rId3"/>
    <p:sldId id="259" r:id="rId4"/>
    <p:sldId id="316" r:id="rId5"/>
    <p:sldId id="315" r:id="rId6"/>
    <p:sldId id="317" r:id="rId7"/>
    <p:sldId id="302" r:id="rId8"/>
    <p:sldId id="314" r:id="rId9"/>
    <p:sldId id="321" r:id="rId10"/>
    <p:sldId id="322" r:id="rId11"/>
    <p:sldId id="323" r:id="rId12"/>
    <p:sldId id="278" r:id="rId13"/>
    <p:sldId id="281" r:id="rId14"/>
    <p:sldId id="282" r:id="rId15"/>
    <p:sldId id="283" r:id="rId16"/>
    <p:sldId id="324" r:id="rId17"/>
    <p:sldId id="284" r:id="rId18"/>
    <p:sldId id="301" r:id="rId19"/>
    <p:sldId id="273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87" autoAdjust="0"/>
    <p:restoredTop sz="88632" autoAdjust="0"/>
  </p:normalViewPr>
  <p:slideViewPr>
    <p:cSldViewPr>
      <p:cViewPr>
        <p:scale>
          <a:sx n="66" d="100"/>
          <a:sy n="66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1E69-4A62-494E-AEBA-BDD02185A339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A3A09-7A81-46C2-879B-8E732AB85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475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9" name="8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dondear rectángulo de esquina diagonal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0823CE3-0A28-4002-8341-D812BC6A8EE1}" type="datetimeFigureOut">
              <a:rPr lang="es-MX" smtClean="0"/>
              <a:t>07/02/2014</a:t>
            </a:fld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FB07D24-E196-44C2-9736-F61E024D1371}" type="slidenum">
              <a:rPr lang="es-MX" smtClean="0"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230369" y="226395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Aportes del Mejoramiento </a:t>
            </a:r>
            <a:r>
              <a:rPr lang="es-MX" sz="2000" b="1" dirty="0"/>
              <a:t>G</a:t>
            </a:r>
            <a:r>
              <a:rPr lang="es-MX" sz="2000" b="1" dirty="0" smtClean="0"/>
              <a:t>enético Mendeliano </a:t>
            </a:r>
            <a:r>
              <a:rPr lang="es-MX" sz="2000" b="1" i="1" dirty="0" smtClean="0"/>
              <a:t>vs.</a:t>
            </a:r>
            <a:r>
              <a:rPr lang="es-MX" sz="2000" b="1" dirty="0" smtClean="0"/>
              <a:t> Impacto de la Tecnología de Transgénicos</a:t>
            </a:r>
            <a:endParaRPr lang="es-MX" sz="2000" b="1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630713" cy="338437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3528" y="4952219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/>
              <a:t>Amalio Santacruz Varela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3528" y="55079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07 de Febrero de 2014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131840" y="40466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“ANÁLISIS CRÍTICO DEL USO DE MAÍZ TRANSGÉNICO EN LA AGRICULTURA MEXICANA"</a:t>
            </a:r>
            <a:endParaRPr lang="es-MX" sz="2400" b="1" dirty="0"/>
          </a:p>
        </p:txBody>
      </p:sp>
      <p:pic>
        <p:nvPicPr>
          <p:cNvPr id="2050" name="Picture 2" descr="C:\Users\user\Documents\Mis imágenes\Fondos de pantalla\ISU\Maiz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34214"/>
            <a:ext cx="2713528" cy="20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46" y="4634214"/>
            <a:ext cx="2631042" cy="203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8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3" y="721468"/>
            <a:ext cx="8534759" cy="53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500824" y="2668444"/>
            <a:ext cx="2407796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6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1312"/>
            <a:ext cx="8568952" cy="625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517125" name="Line 5"/>
          <p:cNvSpPr>
            <a:spLocks noChangeShapeType="1"/>
          </p:cNvSpPr>
          <p:nvPr/>
        </p:nvSpPr>
        <p:spPr bwMode="auto">
          <a:xfrm flipV="1">
            <a:off x="4716016" y="2348880"/>
            <a:ext cx="0" cy="2808908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4788024" y="2380592"/>
            <a:ext cx="3804183" cy="791905"/>
          </a:xfrm>
          <a:prstGeom prst="line">
            <a:avLst/>
          </a:prstGeom>
          <a:noFill/>
          <a:ln w="57150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91680" y="4830167"/>
            <a:ext cx="165963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98.995 + 1.890X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228184" y="4182095"/>
            <a:ext cx="1909936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132.68 1+ 1.263 X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7887816" y="2564904"/>
            <a:ext cx="288032" cy="1257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2521496" y="4509120"/>
            <a:ext cx="183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(113 kg/ha/año)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701408" y="3822055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(76 kg/ha/año)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123728" y="98072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Etapa convencional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5076056" y="98072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Etapa </a:t>
            </a:r>
            <a:r>
              <a:rPr lang="es-MX" dirty="0" err="1" smtClean="0"/>
              <a:t>biotech</a:t>
            </a:r>
            <a:endParaRPr lang="es-MX" dirty="0"/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203848" y="2021855"/>
            <a:ext cx="187220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=100.297 + 1.863 X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4033664" y="1700808"/>
            <a:ext cx="277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(111 kg/ha/año) (1.8% anual)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1331641" y="3245990"/>
            <a:ext cx="3384376" cy="975096"/>
          </a:xfrm>
          <a:prstGeom prst="line">
            <a:avLst/>
          </a:prstGeom>
          <a:noFill/>
          <a:ln w="57150">
            <a:solidFill>
              <a:srgbClr val="00B05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2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  <p:bldP spid="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210"/>
            <a:ext cx="8307264" cy="63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49272" y="6514568"/>
            <a:ext cx="464288" cy="274320"/>
          </a:xfrm>
        </p:spPr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670352" y="2492896"/>
            <a:ext cx="14288" cy="2880320"/>
          </a:xfrm>
          <a:prstGeom prst="line">
            <a:avLst/>
          </a:prstGeom>
          <a:noFill/>
          <a:ln w="5715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4706356" y="2492896"/>
            <a:ext cx="3730127" cy="864094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670352" y="2636912"/>
            <a:ext cx="3744415" cy="607596"/>
          </a:xfrm>
          <a:prstGeom prst="line">
            <a:avLst/>
          </a:prstGeom>
          <a:noFill/>
          <a:ln w="57150">
            <a:solidFill>
              <a:srgbClr val="0070C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446216" y="2093863"/>
            <a:ext cx="165963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30.041 + </a:t>
            </a:r>
            <a:r>
              <a:rPr lang="es-MX" altLang="es-MX" sz="1200" dirty="0" smtClean="0">
                <a:latin typeface="Arial" pitchFamily="34" charset="0"/>
                <a:cs typeface="Arial" pitchFamily="34" charset="0"/>
              </a:rPr>
              <a:t>0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.443 X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276032" y="1753071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(27 kg/ha/año)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502000" y="4830167"/>
            <a:ext cx="165963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27.989 + 0.719 X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331816" y="4509120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(43 kg/ha/año)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318424" y="4110087"/>
            <a:ext cx="165963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37.507 + 0.300 X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6148240" y="3789040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(18 kg/ha/año)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34048" y="98072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smtClean="0"/>
              <a:t>Etapa convencional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886376" y="980728"/>
            <a:ext cx="22322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Etapa </a:t>
            </a:r>
            <a:r>
              <a:rPr lang="es-MX" dirty="0" err="1" smtClean="0"/>
              <a:t>biotech</a:t>
            </a:r>
            <a:endParaRPr lang="es-MX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1429993" y="3212976"/>
            <a:ext cx="3240360" cy="1080120"/>
          </a:xfrm>
          <a:prstGeom prst="line">
            <a:avLst/>
          </a:prstGeom>
          <a:noFill/>
          <a:ln w="57150">
            <a:solidFill>
              <a:srgbClr val="36932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30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1331641" y="764704"/>
            <a:ext cx="65527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 smtClean="0">
                <a:latin typeface="Arial" charset="0"/>
              </a:rPr>
              <a:t>Datos</a:t>
            </a:r>
            <a:r>
              <a:rPr lang="en-US" sz="2000" b="1" dirty="0" smtClean="0">
                <a:latin typeface="Arial" charset="0"/>
              </a:rPr>
              <a:t> </a:t>
            </a:r>
            <a:r>
              <a:rPr lang="en-US" sz="2000" b="1" dirty="0" err="1" smtClean="0">
                <a:latin typeface="Arial" charset="0"/>
              </a:rPr>
              <a:t>experimentales</a:t>
            </a:r>
            <a:endParaRPr lang="en-US" sz="2000" b="1" dirty="0" smtClean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sz="2000" b="1" dirty="0">
                <a:latin typeface="Arial" charset="0"/>
              </a:rPr>
              <a:t>(Johnson </a:t>
            </a:r>
            <a:r>
              <a:rPr lang="fr-FR" sz="2000" b="1" i="1" dirty="0">
                <a:latin typeface="Arial" charset="0"/>
              </a:rPr>
              <a:t>et al</a:t>
            </a:r>
            <a:r>
              <a:rPr lang="fr-FR" sz="2000" b="1" dirty="0" smtClean="0">
                <a:latin typeface="Arial" charset="0"/>
              </a:rPr>
              <a:t>., 2000</a:t>
            </a:r>
            <a:r>
              <a:rPr lang="fr-FR" sz="2000" b="1" dirty="0">
                <a:latin typeface="Arial" charset="0"/>
              </a:rPr>
              <a:t>; </a:t>
            </a:r>
            <a:r>
              <a:rPr lang="fr-FR" sz="2000" b="1" dirty="0" err="1">
                <a:latin typeface="Arial" charset="0"/>
              </a:rPr>
              <a:t>Ferrel</a:t>
            </a:r>
            <a:r>
              <a:rPr lang="fr-FR" sz="2000" b="1" dirty="0">
                <a:latin typeface="Arial" charset="0"/>
              </a:rPr>
              <a:t> y Witt, 2002; Thomas </a:t>
            </a:r>
            <a:r>
              <a:rPr lang="fr-FR" sz="2000" b="1" i="1" dirty="0">
                <a:latin typeface="Arial" charset="0"/>
              </a:rPr>
              <a:t>et al</a:t>
            </a:r>
            <a:r>
              <a:rPr lang="fr-FR" sz="2000" b="1" dirty="0">
                <a:latin typeface="Arial" charset="0"/>
              </a:rPr>
              <a:t>. 2007; Burke </a:t>
            </a:r>
            <a:r>
              <a:rPr lang="fr-FR" sz="2000" b="1" i="1" dirty="0">
                <a:latin typeface="Arial" charset="0"/>
              </a:rPr>
              <a:t>et a</a:t>
            </a:r>
            <a:r>
              <a:rPr lang="fr-FR" sz="2000" b="1" dirty="0">
                <a:latin typeface="Arial" charset="0"/>
              </a:rPr>
              <a:t>l., </a:t>
            </a:r>
            <a:r>
              <a:rPr lang="fr-FR" sz="2000" b="1" dirty="0" smtClean="0">
                <a:latin typeface="Arial" charset="0"/>
              </a:rPr>
              <a:t>2008, etc.)</a:t>
            </a:r>
            <a:endParaRPr lang="es-ES" sz="2000" b="1" dirty="0">
              <a:latin typeface="Arial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755576" y="2524125"/>
            <a:ext cx="777723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u="sng" dirty="0">
                <a:latin typeface="Arial" charset="0"/>
              </a:rPr>
              <a:t>Tolerancia a herbicidas en maíz y soya.</a:t>
            </a:r>
            <a:r>
              <a:rPr lang="es-ES" sz="2000" dirty="0"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Los datos muestran que el maíz y soya tolerantes a herbicidas </a:t>
            </a:r>
            <a:r>
              <a:rPr lang="es-ES" sz="2000" b="1" u="sng" dirty="0" smtClean="0">
                <a:latin typeface="Arial" charset="0"/>
              </a:rPr>
              <a:t>NO</a:t>
            </a:r>
            <a:r>
              <a:rPr lang="es-ES" sz="2000" dirty="0" smtClean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incrementaron los rendimientos, ya sea a nivel de unidad de área </a:t>
            </a:r>
            <a:r>
              <a:rPr lang="es-ES" sz="2000" dirty="0" smtClean="0">
                <a:latin typeface="Arial" charset="0"/>
              </a:rPr>
              <a:t>ni </a:t>
            </a:r>
            <a:r>
              <a:rPr lang="es-ES" sz="2000" dirty="0">
                <a:latin typeface="Arial" charset="0"/>
              </a:rPr>
              <a:t>a nivel nacional (USA), en comparación con métodos convencionales que se basan  en otros herbicidas disponibles. </a:t>
            </a:r>
          </a:p>
          <a:p>
            <a:pPr algn="just"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El hecho de que la soya tolerante a herbicida haya sido adoptada de manera amplia sugiere que otros factores como menores costos de energía y facilidad de manejo influyeron en la elección de los agricultores.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9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1979613" y="1196975"/>
            <a:ext cx="554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Principales hallazgos</a:t>
            </a:r>
            <a:endParaRPr lang="es-ES" sz="2000" b="1">
              <a:latin typeface="Arial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007268" y="2276872"/>
            <a:ext cx="74898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sz="2000" u="sng" dirty="0">
                <a:latin typeface="Arial" charset="0"/>
              </a:rPr>
              <a:t>Maíz </a:t>
            </a:r>
            <a:r>
              <a:rPr lang="es-ES" sz="2000" i="1" u="sng" dirty="0" err="1">
                <a:latin typeface="Arial" charset="0"/>
              </a:rPr>
              <a:t>Bt</a:t>
            </a:r>
            <a:r>
              <a:rPr lang="es-ES" sz="2000" i="1" u="sng" dirty="0">
                <a:latin typeface="Arial" charset="0"/>
              </a:rPr>
              <a:t> </a:t>
            </a:r>
            <a:r>
              <a:rPr lang="es-ES" sz="2000" u="sng" dirty="0">
                <a:latin typeface="Arial" charset="0"/>
              </a:rPr>
              <a:t>para control de plagas.</a:t>
            </a:r>
            <a:r>
              <a:rPr lang="es-ES" sz="2000" dirty="0">
                <a:latin typeface="Arial" charset="0"/>
              </a:rPr>
              <a:t> </a:t>
            </a:r>
          </a:p>
          <a:p>
            <a:pPr algn="just">
              <a:spcBef>
                <a:spcPct val="50000"/>
              </a:spcBef>
            </a:pPr>
            <a:endParaRPr lang="es-ES" sz="20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De manera global, por control de barrenador europeo se estima que el maíz </a:t>
            </a:r>
            <a:r>
              <a:rPr lang="es-ES" sz="2000" i="1" dirty="0" err="1">
                <a:latin typeface="Arial" charset="0"/>
              </a:rPr>
              <a:t>Bt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conduce a una ganancia en rendimiento entre 0.8 y 4.0% con un valor promedio de 2.3 %.</a:t>
            </a:r>
          </a:p>
          <a:p>
            <a:pPr algn="just">
              <a:spcBef>
                <a:spcPct val="50000"/>
              </a:spcBef>
            </a:pPr>
            <a:endParaRPr lang="es-ES" sz="2000" dirty="0">
              <a:latin typeface="Arial" charset="0"/>
            </a:endParaRPr>
          </a:p>
          <a:p>
            <a:pPr algn="just">
              <a:spcBef>
                <a:spcPct val="50000"/>
              </a:spcBef>
            </a:pPr>
            <a:r>
              <a:rPr lang="es-ES" sz="2000" dirty="0">
                <a:latin typeface="Arial" charset="0"/>
              </a:rPr>
              <a:t>Cálculos similares para maíz </a:t>
            </a:r>
            <a:r>
              <a:rPr lang="es-ES" sz="2000" i="1" dirty="0" err="1">
                <a:latin typeface="Arial" charset="0"/>
              </a:rPr>
              <a:t>Bt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para gusanos de la raíz indican una ganancia de alrededor de 1.5–4.5 % en rendimiento en comparación con maíz convencional tratado con insecticidas.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35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1979613" y="1196975"/>
            <a:ext cx="554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Principales hallazgos</a:t>
            </a:r>
            <a:endParaRPr lang="es-ES" sz="2000" b="1">
              <a:latin typeface="Arial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042988" y="2524125"/>
            <a:ext cx="748982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u="sng" dirty="0">
                <a:latin typeface="Arial" charset="0"/>
              </a:rPr>
              <a:t>Maíz </a:t>
            </a:r>
            <a:r>
              <a:rPr lang="es-ES" sz="2000" i="1" u="sng" dirty="0" err="1">
                <a:latin typeface="Arial" charset="0"/>
              </a:rPr>
              <a:t>Bt</a:t>
            </a:r>
            <a:r>
              <a:rPr lang="es-ES" sz="2000" i="1" u="sng" dirty="0">
                <a:latin typeface="Arial" charset="0"/>
              </a:rPr>
              <a:t> </a:t>
            </a:r>
            <a:r>
              <a:rPr lang="es-ES" sz="2000" u="sng" dirty="0">
                <a:latin typeface="Arial" charset="0"/>
              </a:rPr>
              <a:t>para control de plagas.</a:t>
            </a:r>
            <a:r>
              <a:rPr lang="es-ES" sz="2000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s-ES" sz="2000" dirty="0" smtClean="0">
              <a:latin typeface="Arial" charset="0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42988" y="3717032"/>
            <a:ext cx="74898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dirty="0" smtClean="0">
                <a:latin typeface="Arial" charset="0"/>
              </a:rPr>
              <a:t>Combinando </a:t>
            </a:r>
            <a:r>
              <a:rPr lang="es-ES" sz="2000" dirty="0">
                <a:latin typeface="Arial" charset="0"/>
              </a:rPr>
              <a:t>los valores del maíz </a:t>
            </a:r>
            <a:r>
              <a:rPr lang="es-ES" sz="2000" i="1" dirty="0" err="1">
                <a:latin typeface="Arial" charset="0"/>
              </a:rPr>
              <a:t>Bt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para barrenador europeo y para gusanos de la raíz, arroja un incremento estimado de rendimiento de 1.3–5.5 % </a:t>
            </a:r>
            <a:r>
              <a:rPr lang="es-ES" sz="2000" b="1" dirty="0">
                <a:latin typeface="Arial" charset="0"/>
              </a:rPr>
              <a:t>(promedio de 3.3 %). </a:t>
            </a:r>
          </a:p>
        </p:txBody>
      </p:sp>
    </p:spTree>
    <p:extLst>
      <p:ext uri="{BB962C8B-B14F-4D97-AF65-F5344CB8AC3E}">
        <p14:creationId xmlns:p14="http://schemas.microsoft.com/office/powerpoint/2010/main" val="37968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03" y="160337"/>
            <a:ext cx="7197669" cy="5541302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1560" y="583720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Distribución del barrenador europeo del maíz (</a:t>
            </a:r>
            <a:r>
              <a:rPr lang="es-MX" sz="2000" i="1" dirty="0" err="1" smtClean="0"/>
              <a:t>Ostrinia</a:t>
            </a:r>
            <a:r>
              <a:rPr lang="es-MX" sz="2000" i="1" dirty="0" smtClean="0"/>
              <a:t> </a:t>
            </a:r>
            <a:r>
              <a:rPr lang="es-MX" sz="2000" i="1" dirty="0" err="1" smtClean="0"/>
              <a:t>nubilalis</a:t>
            </a:r>
            <a:r>
              <a:rPr lang="es-MX" sz="2000" dirty="0" smtClean="0"/>
              <a:t>)</a:t>
            </a:r>
            <a:endParaRPr lang="es-MX" sz="2000" dirty="0"/>
          </a:p>
        </p:txBody>
      </p:sp>
      <p:pic>
        <p:nvPicPr>
          <p:cNvPr id="1026" name="Picture 2" descr="https://encrypted-tbn3.gstatic.com/images?q=tbn:ANd9GcSHWt_TlhAn1XbUo3XkMtIwMpkEYTAKaOseyCUBtvvVYwuaZmMI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31675"/>
            <a:ext cx="1800200" cy="120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hQVFBUXFxgYFxcXFBcVFBcXHRcYGBkUFxcYHCggGBolHBgYITEhJSksLi4uGB8zODMsNygtLisBCgoKDg0OGxAQGiwkHCQsLCwsLCwsLCwsLCwsLCwsLCwsLCwsLCwsLCwsLCwsLCwsLCwsLCwsLCwsLCwsLCwsLP/AABEIAM0A9gMBIgACEQEDEQH/xAAbAAABBQEBAAAAAAAAAAAAAAACAAEDBAUGB//EADsQAAEDAgMFBgQGAgEEAwAAAAEAAhEDIQQxQQUSUWHwInGBkaGxEzLB0QYjQmLh8VJyshSiwuJTgpL/xAAZAQADAQEBAAAAAAAAAAAAAAAAAQIDBAX/xAAmEQEBAAIDAAIBAgcAAAAAAAAAAQIRAyExElFBE7EEIjJCUnGB/9oADAMBAAIRAxEAPwDimNViNFFTF1OCuS1xk8ZBC4J5zJTtakBACbZJ+5EBATtCVCKCgcFK96hLk4Ycz13KSm3UqOkFMigDkIRFJmfciAYF0Q1QMlGBZFJDUKekyzjwbI53FuWaEqxhXBrmFw7Mw4cWnP0lCp6iY+UbXIsfhTSqOYcmuI7xo7uIg+KZreCdKzSw/wCUKoArOKOQ5KABKBawbboqtyU+DGZQnNH5TV7ZzO1PDr6LYqkRfgP7WdslliVoVXTHD+VN9TVpohov9lZY4N3ZB116lQvMERoOPXNWxQDvYe32WORzX5O3ESDGQBM+qo4owOutFoYgcL8O7+lkbTfDT11ks/a0xcZt+rPmsUK9tepLlRK7sJrFdKYSTZpLUmpTCMNRUu6UxcudmUKTio/p7oJKYWhCZzlAA7gnGHdqpMqhUTlIKUICfPr+FcB6YspQYQHQcEU9deKkBSYEykY23XXFOA6T8ghAyT1ClSQqXEacoTUmSU9YWJVG1cZRFTD06oMlgFKsNRE/CfncFvZni1ZVH5oKvbJxfw3S4bzHDdqN/wAmHMd4zB4hS4/ZppVIneYRv036PYRLXj2I0IKSr32o1jLkLUAMHtZcc1K2JtKcSvU2wzwjX6qFmfgpqlmgddXUdPVKFWzstsN9c+uSt0ruGqhwjYYOMZKTBzJP8eSioWWEb5J49c1qUndmRx1vEW8sll4eTccb9eK16TbC0W9Sf4yWOZoauV4kSYHXeue21UhpW9ini+V/5+65Tb1WynCdtcXI4p0vKgcboiZJKEL0JDIFMnJSVG2WPjLNNCYJSudkeVPT3VWKICyNhpUy0cFWxFeZhRZBQOySGicZQgXTSjaqNLRp7xzGWZ670LikzJOEgaEVTRJgmEqhkpgzGpVAj3tfufdC68lAFSb2SZgfU/S+aao0bzgDIGSHdt11qiYLIGypGy6vYbmYqgMG4NbVbvHD1DaSZcaJ/wBjPnyXJ07ZqelVgSDBkEEGCCMiCMiPops2eOWqGtSIJa4QQSCDYgixB5yoWS0jUSt/8UVfiPZVzNSm0ucB87wAC6AOzaPJY1OlvOggxyIDjxAn7FXF48dt0uPxPxCBLb8sjPpolh2e6y6w+G7WYmCIMdarYwABLUtdDnmq2N6AE9KoADPGyo4zGAW61VH473xAkDMmwHe42U6YzHbpcLVkgZStHFY9tNt7kmzRmTA8rysLCVIAm5yAGp5fx5rWw2Hgb77vIJ5AZwOHesc5J6vUnqsKri0l7QOABm3PzC5Pb9bNdbjuyD5eHULhNuVEcU3VxjjJKUky7oRnJJJJhtAJynTHMLnZhcpWtyUQUzUqDVCoHaKZ6hciGGEaYN668ESqgQTEIk4CQPSHXogm6Mi08/LMddyABMCQoiLcsuSYC6AIjJSsZkgqENzyH9KbZuGqYiqKVFskySTZrWjNzj+lojNA1ap12Oe8BoJcbAASSeQW7h/w2aTWuxZNObik2DWd4ZNHMrepUqeCYfgduseyaxA3iTpTBkU2eZPJBhcCbvquJqO0dvF14u4nLhGizy5NO3j/AIf/ACU2YcVC1vwwxos0TJAJmXO1Kztp7LDjvUqjQCSe1bsDs7574JA4ELr34OBEwXdgHKLAvfyDWbxvwVDFbP3hSMBvxMm8W/NHduNa3l4qcM910fGTqOKxGAfuBzpDd2w9YB0mckOFx0DsjlOi3dp03RuX3bvINpsBbhnbwXN4mrvOnKwtbOL6cl0S7jl5sZ6t18c0mzd48XG3gAo3VHPcJ8Bp5KnSzWhswS9TlWG3UfhygbudcxAnSf5W7XfYco5fu9pUWzmAUxbX2EjnmixB16j+iuXkvbKesna1SAVwO1ny5dntupAK4XGul5W3BGv4QEpkilC64RwklKSA23kWAEeMoBqiJkp2my52YWi6kaUDCjCVAHKJG5C03nx+qcM5668kVMeuXK4+kjxQBSN6KAVrddaJp4IkQ3TYxfjkiAnyLOEOAggiC2/DMHv4oAroxb3We347BnvEhw0tVzblqYTPp4cns13U/wBtWmXEcRv07HvgJ6V8fpWY2UZAarzKGGaJfi291OlUe713YUBxmD3gGMr4hxsASKTCeG60F58wiQTCq+zdnVMXV+HTgR2nONmU2aveeHubLvWNp4akKFAGDBccqtZw/XU4NnJug9IcETSpBvwqVJzrmmwuIBAs6o4kl7vQeqsYChJ3yd4k3cfa6xzz+nfxcMx7qfB7JJIqVHRGYAiJ0HfYJvgTUO7c2j3+gVx9eBBsBc24ZDvz81Jh3dgFtqlQlrTqy8uJ5NDQ6NZA1XPduiVn1h8So2mD2Xn4II/wt8eoO8N3e9pU216jXVrCN2mQ0aXMT5N9VobIwzQ8kRNOkxgbNwHXJ52IE+aydoM3Kj3E33mtA5hof5dtVhZtF7rC2y3dIFh2bx3x55eQXH41sOfaIMH6LsdtP3neNpPICfMDzWDiqTSHiLmmDqTvATxtl6rq470x5cdzTFoq7s10OBVOmM1Zwmbe9VXE9H2eQaZ7vc/whrG3p9/RyPZwG4I+l4A/lV8S7Tv6/wCK5M/Wc9c3+IKq4t5kkrpfxBWuVzC6+GdNaYpJJLcjOKSYpI0G0FIcvDr3THMBHWXOzCicbJmhO9IInJQiISGXimYAFJ116IGqUIpBTMFwjOSTDfwRAJ1QwGzFzPdbPjeSomhJxTUmOe4U6bS55yA6smqS0jL3hjAXEmIFyeQXXbD2H8CCRvVzqLtpg6Di7mrWwthtwwn5q5EEiCB+1s5CJvqrlar8N7GhpIdZxiTPHkscs99R6HDwzDu+mxFENYR8znZ3vM5BHssFrtydL5E56DSfoOKVR0uJ4Tryz9/NUxVO9vARc2ix0j09FOutNm1UoCC42E2BM2Gp0/pX9j4Sd153g4kxpuskG4P6iYd/9WjS+TXxbnkANhjSARftEfp8Dda2KqRTMHdO6Z1gG0+w81llNTRds/EvES0CCS2IEi8boBzgz6cVlCkXAPeeyXOPOA76tAHktPD0Pi1A0ZF3pJk/zzCBg7LJHZNmji058wD9lWOobJcz80Fxmchy3bnzOXIcFk7Woj47BlJLTF7cvBbRZ+aYOTTE3kDsrJ/EL2ggjSqTnpAETyv5rfD1GTknN3bHQx5KxhPnb3pbTbFZ4GW8Txsb/VLCfOFdcFmq9Gwj/wAsWHLOeapY19jHd15BWMM/8tsZi9s7dFZ+0qkNPj9voua/1M8Z243btW5WMCr+1ny5UHLt45qLMkEgkVoQQnTJJm3aYl3cnqZp6BuUgLrlZCYE7gnaPsmKAieUiLDrMpnKR3XXemYGBH115pmNRBIjPTsFiherWz8A+s4Mpi5zJndaOJ9YTVJbdRBgsFUrv3KLZP6j+lgOrjp3ZnSV3eydjMwjIEOqO+Z5zPIf4t5ea09jbGZhqYZTHaN3O/U4x8xOg/oZqrtNjYgzn/XXcsMs/ldTx6PFwzCbvqzhGC411dbPgOGqbaDwSWtvEX9zb38lhUmOY8OY4kHNpOn3n6LQoVw5wtAm/MgZd0+/JL9Pve220Fd14AgG1vAe6vUaIJhtozIsANGtzk59yqObLomALzwH30WhTYGsMNzMC8kG309ynlfoTxPiC0U4AAAEDPTnKpN33U3Z3iTwaD770HnBRBheRw7tNT5KO7nQ3ImGgWkAAD1lZlFjC4oMbYHeNm5cbk8bk+QVTDYotLC8kAMIH7YluvcfKNVpEtb8o9O/KRJN/ZZf4iqAQ0N3S4SY4QLzzufFVh2Gc2tvPduSQbc4JbMWvYXWTiqW82o6Z7TgNbDL3W3haJY0bpAIBe60H5SQJIn5Ygcys6iyad9TbScuvNbzpFc9tRsvY6/apsN+Us/8VHgvmnmrO0Y+HSIEFu+w84IIP/d6KvhG3Heqrj5J27fBvhg5D3/hZu2anZWgB2fIeQEn1WFtyrZYf3MsXJ4x0uUDwjqGXFRkrthmSKcpiqBnBJIpKoG/TEApmBFHZQNXIySNKabJ9Ez8kgib9UZM9eKBoRR14qqYmhGAmYFIeV+AzM8I4yUiBRoOqPDGCXOy+pPIL0bZmEp4Wlutu7Mk6k6mMzy4BVNibEGGYHPvVqRJGnBjZvHv7bFPYe8d6rJk2bN8uPr5rPPKWd+fu9Hg45jN30quI/xcJObs7EemQWbWol5Jvut+Y8psCTx+iH/pnMe4OF3fKAeBHDQCB4q1TYRDAb6g3BOhPC88IWfUdWlehRIAMRvHMgARaQPI9FVque62ZzPACcj4+q6Gu8AuJiWiPkGgy5CRnnEqlgqUtc9xEF9jA0m8kSRnbmqmfSbO9sbB17lsXyyuefKy1sad0Bu8DJN57gItxJUO1sFuljwDvaxnyHsmxOzX9mM2tEgRmZcZ8CBJ+iN43sJS/dYYmSHcPlAknxsPEqzha5OYbZnDMkjz+bXSVn1Xy1wJMB1KmNQS6qydOTlaxWIDHuDeVoiRHAZA/RRcfwRxUF5kAAmYk/5XHMX8FhYnEGo+Xa5CMmjLx18StTGVHCn8NwgvILjYuiZ4zmDbm7is+GgE5m0243jLPJaYzQRmn2XGAG7pAM6gCfefEKqyhvw4EgNGWhM3jxKsYivvCMgAbcMpv4AdwCDDnsgCJ1PAaCDrdaorn8dS/Kf+2qD/APoEe4Cq4MXb3raxFDeGJba7A8d7XB3sCsbCntBFcvLO3YudLBHA/X7hcrt2rmukqP7I7h16LjtuVc1GE/mYxjIUQCTgNF1wGSSCQCYCknSTJv1euvBC1PVF/JEwLlZnUbypXFQ1EQE3VIfYJN9z17p2iUzS0wuk/B+zN+p8Z9mUySNJIz8BPn3Ln6NMkgC5MAcybL03CYMMw/w26C8DOBp6lRndf9b8GG7v6HgMSX1XPdBDMgYIk5RbQCbcQtSliWudNoE/dzuaxNwspwTe1uZsSfZWyAxgN5dAEZ8SYPGyx5NZdR6GGPW6mx2HNYtqNduls9wzI9LrKw+EqlziTBF5gSb/AHA9FpYmq5jQ2fmiIPO8E8/+Kd9UBzJytEG1iIJnK5PkFGNs6X5FbB4Q/CcKpJe+zQeFzvE8SfTvU+JbuNZTaYA7TZbbn4ZocTiyaokXiCLgEkkQOAF796DaI7TTIJIBcchfId0AKpvfabF6uW8J3YjWCMyq9euKbKjx2SJDeJiwjuAEpYLEENa4WjeJdEi0n6CFl7drNa3dcQAAN4g5kmd3/bd9Soxw3dFeoj2c1raLTEvLy5vMhpbvc43j4kcFYGyW7284zHacSYG6IJB4X9EGzjvS89mAAxvCMgO73urG0ndkUwLuub5MAOYmxkkeBHALTK35ahTzbmqu8+o/duS4gAzvBsWvFrW8EeKwD6bN9zpMwBz0J8YXTUaG7DSBIN+JJOTtRqOSyNoQ+qGAOIJ3jw74Ay1WuOW/9FtlPoBtEkkEuDojQC5J7zEf6niqWCwt94OMmLRa4vPjZaO0oDSR8gaWtBvqRpxIlV2VYAAaIE3tc3y7vstZ4X5NgQfiw79TS08xcH0JXOYdsGDmDB7wbroWuh7TKx69LdrPb+8+/wDKWTDl8jZxL4Z4LjNrVL+K6naFSGeC47HOlyXHO3OgJQhEUy6IR4TNTzZMEwYJJBJMN4m6kYgAUjQuWsg1FEc0brqNEM8WHj16KSl15oYy64I6bbdcEw2Pwo3fxdMHIS70t7r1alhBuNymMrd+q8i/D+I+FXDiQJtJIA0MkmwyXplTazG7zW1A8MbnIs4xa2enqsObDK6+Ls4MsZjqpamziS0mDu3jiOHn9VaqUgXAETujLW8a+vh5ZlLb7fGwBsedznx0V2ltOmTDTdx/1LchmYsufLHOex1zKXym+BvPkmwMCT+0jMHmfVQOwxNQ6BoIsJHD2laWEaLxqT6QBHihY9rWuJP6t0RnP370vkr5aZhw+/VJizQbQLxAA4DL3Uu2sPNJrpBduTbUy0AzwhWXVmt+JJjJrSSACYLs9f5WTidrtG6DLy030aYcXZ6g200WmNyvibVvd3GOLnSGta23G0A8ZPuVw34srOdUw9Jg3qlWqDujUyIHISR4Bam0dtg3eQADMCzbqL8MOZVxwrAtqOZTLKYEEMJBL3nnBa0HnU4LfDC4z5VlnyTK6dCGtD9xsbrQQYAiJG9bUTPpwQ7LAfUdUMNi97EMabN+scSOKOpQLabiIJIuDMmbGJ119FBSoltMzLd5s+E9nLiYPmVlO2vWi2jiDulx1nTmZI0mBHlxWPtTD7g3t7tWHiTfPOGx5hWXvDqjBkGguuSQTp9PIKrVIc8tNwwc/mvNvTwW0mkxUqPa6G/pBE9wtbwglNXaN2cuQFm5ED1SxTHS5zQN3PybGvcFEcM9wAd2RAtEHS608K9q9eoJbH+Uc/6VTGt/PPOD/wBoVraGG3BIyi/fnrrz7kGMZ+ax3+TAfIuH/inl4w5J0rbWqWXJVjLiuk2zUXMnNPjjnpJikkVrCEAmhOUhkmAtTJBJMN/OSnaU7Ee8PRc22SOoolI7VCwXSgHHXopmuAUIHXXinhMJXQc+rKItLbtJHj7pnPOiYgolBxjqjBO8SN7ezNzafb1WvgPxMAADIJnem4tkB6rGrMG7HNQU8LwV7XMtO9w+3gG2eBOQkD68suaMbflvzwCP8syTqJzn2XEUsP8AT6qRuFbrdRrH6X+tY6Grt1oN3Nmb3vosXH/iI/oaXczbRSYjDtmIFmjIIDhG3toVW5CvLa5zH7SqVYDsoAIGROclaX4Sruo4imS5zGH5oMTwUdWgActUWLbDgO72CfyP5vW8ftMVH9lwLZdcWhpOp1OZnmosfjfiODGkBoAMxkP0NI0/y6vxX4f2sXD4bvm0P19F1WDpNAcxokuEucY+W0knTWI4hc+eEx7js4s5lNIhR3Aajp7XaBk3AA3JPk7LVUMOS2mXXkyZ4EyB91qYmt8UwyN0kNaLQNLDukocdTD3tpNy3mtgZAARbTKUTL7bKNak4MpsgiYBJESTc+QtPNWsQyHx2rcbEGNZ8e5F8P8AMaQJgmQ4ki0kzGQUVOoZcTEkHQwN7S3XeqnZWMvapG4b6Ex7d5VfaF/gn9rv+UrQxOHkPJGhDbcGm/HXPiFX2thwylhjq6k8nweQtMtSRzZ+Vym16maxAtLaj1nFXh456ZPCYJ1ZHcmTuTBACEkgkqJ0FNEEDSjXKzRuTU/ok5HSbny+4TgOApACbcEzGqw1wCAEMjRV6jlM+pKhdcjw158SiANQZefqUdBpHco6mY8FZo1UxUjWQkwX64onOsnoNuFKUtXM+CEcOKZ5lxPMoHmx8AEGhFHecBz+uap7QZ+Ye8rSwre0FVxLJJlEqpWcwkXEgznku12HtIOYGVLb0SbWE5jnAjzXHuoG3Wq0XiGsGv8AM+ytcy1dx31JwsWDss7LIES4gAzrMe5Uha1rj+xpBJ0JsB3xveYXMbI2w9rYNwDYWIJv8wNnZrSpYu3auZmNJ7utVllxfTr4+eWdtfCUiAZMwIki1z/6tseKB+F/ULz7cLd5HeosHiZIBNichroICvn5oNoE52nMLO7lbzKXxTrYP8s2uZiM5JiT639M1ifi4bpps/8AjohviXvJ9p8V2D61y0QTEacrc15/+I8X8SpVeMi6Gn9rQGg+IE+KeOVyrHl1MXHbRddVSpsYZcoXZrrnjkpBIJJgqAnJgnemCIQQmRBMmboIRuQsFwiJXLWSIo2C/jmmPBFT164qgkrQIgkmb/cFJRsb7lSzZFFspQq9a5U8qu09pEEHUu5GxRl1+ZvKmoi6YqYtspsK0l3gfZNGSkw5z/1KSUJ+6CobeaJ/2UdTTrMpGmwzbnkFTeVdww7Lzy69lSf16JQDpt7QCvYyiJHIKrhhNQBXcYZeeuCr8hLs+gLd/py64LRGGkgT9lDgnZd3dp/C0MJSl9yf6MItGw/9OQZaTblOn3AWlg9r1GS17G1GEmeJtwOcZqlSkPLSZDwCLQWn65q7UF4N5GZzWeWX20nJliHaOKb8OKTXNc8dpxN2gyHAHifYhcZtizYC6rGHs+njEyuS/EDrlThe2nzuXdcrVMuKiKMm5QLsiTpNSTApkN6FqdxTIBQkkEkz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hUUEhQVFBUXFxgYFxcXFBcVFBcXHRcYGBkUFxcYHCggGBolHBgYITEhJSksLi4uGB8zODMsNygtLisBCgoKDg0OGxAQGiwkHCQsLCwsLCwsLCwsLCwsLCwsLCwsLCwsLCwsLCwsLCwsLCwsLCwsLCwsLCwsLCwsLCwsLP/AABEIAM0A9gMBIgACEQEDEQH/xAAbAAABBQEBAAAAAAAAAAAAAAACAAEDBAUGB//EADsQAAEDAgMFBgQGAgEEAwAAAAEAAhEDIQQxQQUSUWHwInGBkaGxEzLB0QYjQmLh8VJyshSiwuJTgpL/xAAZAQADAQEBAAAAAAAAAAAAAAAAAQIDBAX/xAAmEQEBAAIDAAIBAgcAAAAAAAAAAQIRAyExElFBE7EEIjJCUnGB/9oADAMBAAIRAxEAPwDimNViNFFTF1OCuS1xk8ZBC4J5zJTtakBACbZJ+5EBATtCVCKCgcFK96hLk4Ycz13KSm3UqOkFMigDkIRFJmfciAYF0Q1QMlGBZFJDUKekyzjwbI53FuWaEqxhXBrmFw7Mw4cWnP0lCp6iY+UbXIsfhTSqOYcmuI7xo7uIg+KZreCdKzSw/wCUKoArOKOQ5KABKBawbboqtyU+DGZQnNH5TV7ZzO1PDr6LYqkRfgP7WdslliVoVXTHD+VN9TVpohov9lZY4N3ZB116lQvMERoOPXNWxQDvYe32WORzX5O3ESDGQBM+qo4owOutFoYgcL8O7+lkbTfDT11ks/a0xcZt+rPmsUK9tepLlRK7sJrFdKYSTZpLUmpTCMNRUu6UxcudmUKTio/p7oJKYWhCZzlAA7gnGHdqpMqhUTlIKUICfPr+FcB6YspQYQHQcEU9deKkBSYEykY23XXFOA6T8ghAyT1ClSQqXEacoTUmSU9YWJVG1cZRFTD06oMlgFKsNRE/CfncFvZni1ZVH5oKvbJxfw3S4bzHDdqN/wAmHMd4zB4hS4/ZppVIneYRv036PYRLXj2I0IKSr32o1jLkLUAMHtZcc1K2JtKcSvU2wzwjX6qFmfgpqlmgddXUdPVKFWzstsN9c+uSt0ruGqhwjYYOMZKTBzJP8eSioWWEb5J49c1qUndmRx1vEW8sll4eTccb9eK16TbC0W9Sf4yWOZoauV4kSYHXeue21UhpW9ini+V/5+65Tb1WynCdtcXI4p0vKgcboiZJKEL0JDIFMnJSVG2WPjLNNCYJSudkeVPT3VWKICyNhpUy0cFWxFeZhRZBQOySGicZQgXTSjaqNLRp7xzGWZ670LikzJOEgaEVTRJgmEqhkpgzGpVAj3tfufdC68lAFSb2SZgfU/S+aao0bzgDIGSHdt11qiYLIGypGy6vYbmYqgMG4NbVbvHD1DaSZcaJ/wBjPnyXJ07ZqelVgSDBkEEGCCMiCMiPops2eOWqGtSIJa4QQSCDYgixB5yoWS0jUSt/8UVfiPZVzNSm0ucB87wAC6AOzaPJY1OlvOggxyIDjxAn7FXF48dt0uPxPxCBLb8sjPpolh2e6y6w+G7WYmCIMdarYwABLUtdDnmq2N6AE9KoADPGyo4zGAW61VH473xAkDMmwHe42U6YzHbpcLVkgZStHFY9tNt7kmzRmTA8rysLCVIAm5yAGp5fx5rWw2Hgb77vIJ5AZwOHesc5J6vUnqsKri0l7QOABm3PzC5Pb9bNdbjuyD5eHULhNuVEcU3VxjjJKUky7oRnJJJJhtAJynTHMLnZhcpWtyUQUzUqDVCoHaKZ6hciGGEaYN668ESqgQTEIk4CQPSHXogm6Mi08/LMddyABMCQoiLcsuSYC6AIjJSsZkgqENzyH9KbZuGqYiqKVFskySTZrWjNzj+lojNA1ap12Oe8BoJcbAASSeQW7h/w2aTWuxZNObik2DWd4ZNHMrepUqeCYfgduseyaxA3iTpTBkU2eZPJBhcCbvquJqO0dvF14u4nLhGizy5NO3j/AIf/ACU2YcVC1vwwxos0TJAJmXO1Kztp7LDjvUqjQCSe1bsDs7574JA4ELr34OBEwXdgHKLAvfyDWbxvwVDFbP3hSMBvxMm8W/NHduNa3l4qcM910fGTqOKxGAfuBzpDd2w9YB0mckOFx0DsjlOi3dp03RuX3bvINpsBbhnbwXN4mrvOnKwtbOL6cl0S7jl5sZ6t18c0mzd48XG3gAo3VHPcJ8Bp5KnSzWhswS9TlWG3UfhygbudcxAnSf5W7XfYco5fu9pUWzmAUxbX2EjnmixB16j+iuXkvbKesna1SAVwO1ny5dntupAK4XGul5W3BGv4QEpkilC64RwklKSA23kWAEeMoBqiJkp2my52YWi6kaUDCjCVAHKJG5C03nx+qcM5668kVMeuXK4+kjxQBSN6KAVrddaJp4IkQ3TYxfjkiAnyLOEOAggiC2/DMHv4oAroxb3We347BnvEhw0tVzblqYTPp4cns13U/wBtWmXEcRv07HvgJ6V8fpWY2UZAarzKGGaJfi291OlUe713YUBxmD3gGMr4hxsASKTCeG60F58wiQTCq+zdnVMXV+HTgR2nONmU2aveeHubLvWNp4akKFAGDBccqtZw/XU4NnJug9IcETSpBvwqVJzrmmwuIBAs6o4kl7vQeqsYChJ3yd4k3cfa6xzz+nfxcMx7qfB7JJIqVHRGYAiJ0HfYJvgTUO7c2j3+gVx9eBBsBc24ZDvz81Jh3dgFtqlQlrTqy8uJ5NDQ6NZA1XPduiVn1h8So2mD2Xn4II/wt8eoO8N3e9pU216jXVrCN2mQ0aXMT5N9VobIwzQ8kRNOkxgbNwHXJ52IE+aydoM3Kj3E33mtA5hof5dtVhZtF7rC2y3dIFh2bx3x55eQXH41sOfaIMH6LsdtP3neNpPICfMDzWDiqTSHiLmmDqTvATxtl6rq470x5cdzTFoq7s10OBVOmM1Zwmbe9VXE9H2eQaZ7vc/whrG3p9/RyPZwG4I+l4A/lV8S7Tv6/wCK5M/Wc9c3+IKq4t5kkrpfxBWuVzC6+GdNaYpJJLcjOKSYpI0G0FIcvDr3THMBHWXOzCicbJmhO9IInJQiISGXimYAFJ116IGqUIpBTMFwjOSTDfwRAJ1QwGzFzPdbPjeSomhJxTUmOe4U6bS55yA6smqS0jL3hjAXEmIFyeQXXbD2H8CCRvVzqLtpg6Di7mrWwthtwwn5q5EEiCB+1s5CJvqrlar8N7GhpIdZxiTPHkscs99R6HDwzDu+mxFENYR8znZ3vM5BHssFrtydL5E56DSfoOKVR0uJ4Tryz9/NUxVO9vARc2ix0j09FOutNm1UoCC42E2BM2Gp0/pX9j4Sd153g4kxpuskG4P6iYd/9WjS+TXxbnkANhjSARftEfp8Dda2KqRTMHdO6Z1gG0+w81llNTRds/EvES0CCS2IEi8boBzgz6cVlCkXAPeeyXOPOA76tAHktPD0Pi1A0ZF3pJk/zzCBg7LJHZNmji058wD9lWOobJcz80Fxmchy3bnzOXIcFk7Woj47BlJLTF7cvBbRZ+aYOTTE3kDsrJ/EL2ggjSqTnpAETyv5rfD1GTknN3bHQx5KxhPnb3pbTbFZ4GW8Txsb/VLCfOFdcFmq9Gwj/wAsWHLOeapY19jHd15BWMM/8tsZi9s7dFZ+0qkNPj9voua/1M8Z243btW5WMCr+1ny5UHLt45qLMkEgkVoQQnTJJm3aYl3cnqZp6BuUgLrlZCYE7gnaPsmKAieUiLDrMpnKR3XXemYGBH115pmNRBIjPTsFiherWz8A+s4Mpi5zJndaOJ9YTVJbdRBgsFUrv3KLZP6j+lgOrjp3ZnSV3eydjMwjIEOqO+Z5zPIf4t5ea09jbGZhqYZTHaN3O/U4x8xOg/oZqrtNjYgzn/XXcsMs/ldTx6PFwzCbvqzhGC411dbPgOGqbaDwSWtvEX9zb38lhUmOY8OY4kHNpOn3n6LQoVw5wtAm/MgZd0+/JL9Pve220Fd14AgG1vAe6vUaIJhtozIsANGtzk59yqObLomALzwH30WhTYGsMNzMC8kG309ynlfoTxPiC0U4AAAEDPTnKpN33U3Z3iTwaD770HnBRBheRw7tNT5KO7nQ3ImGgWkAAD1lZlFjC4oMbYHeNm5cbk8bk+QVTDYotLC8kAMIH7YluvcfKNVpEtb8o9O/KRJN/ZZf4iqAQ0N3S4SY4QLzzufFVh2Gc2tvPduSQbc4JbMWvYXWTiqW82o6Z7TgNbDL3W3haJY0bpAIBe60H5SQJIn5Ygcys6iyad9TbScuvNbzpFc9tRsvY6/apsN+Us/8VHgvmnmrO0Y+HSIEFu+w84IIP/d6KvhG3Heqrj5J27fBvhg5D3/hZu2anZWgB2fIeQEn1WFtyrZYf3MsXJ4x0uUDwjqGXFRkrthmSKcpiqBnBJIpKoG/TEApmBFHZQNXIySNKabJ9Ez8kgib9UZM9eKBoRR14qqYmhGAmYFIeV+AzM8I4yUiBRoOqPDGCXOy+pPIL0bZmEp4Wlutu7Mk6k6mMzy4BVNibEGGYHPvVqRJGnBjZvHv7bFPYe8d6rJk2bN8uPr5rPPKWd+fu9Hg45jN30quI/xcJObs7EemQWbWol5Jvut+Y8psCTx+iH/pnMe4OF3fKAeBHDQCB4q1TYRDAb6g3BOhPC88IWfUdWlehRIAMRvHMgARaQPI9FVque62ZzPACcj4+q6Gu8AuJiWiPkGgy5CRnnEqlgqUtc9xEF9jA0m8kSRnbmqmfSbO9sbB17lsXyyuefKy1sad0Bu8DJN57gItxJUO1sFuljwDvaxnyHsmxOzX9mM2tEgRmZcZ8CBJ+iN43sJS/dYYmSHcPlAknxsPEqzha5OYbZnDMkjz+bXSVn1Xy1wJMB1KmNQS6qydOTlaxWIDHuDeVoiRHAZA/RRcfwRxUF5kAAmYk/5XHMX8FhYnEGo+Xa5CMmjLx18StTGVHCn8NwgvILjYuiZ4zmDbm7is+GgE5m0243jLPJaYzQRmn2XGAG7pAM6gCfefEKqyhvw4EgNGWhM3jxKsYivvCMgAbcMpv4AdwCDDnsgCJ1PAaCDrdaorn8dS/Kf+2qD/APoEe4Cq4MXb3raxFDeGJba7A8d7XB3sCsbCntBFcvLO3YudLBHA/X7hcrt2rmukqP7I7h16LjtuVc1GE/mYxjIUQCTgNF1wGSSCQCYCknSTJv1euvBC1PVF/JEwLlZnUbypXFQ1EQE3VIfYJN9z17p2iUzS0wuk/B+zN+p8Z9mUySNJIz8BPn3Ln6NMkgC5MAcybL03CYMMw/w26C8DOBp6lRndf9b8GG7v6HgMSX1XPdBDMgYIk5RbQCbcQtSliWudNoE/dzuaxNwspwTe1uZsSfZWyAxgN5dAEZ8SYPGyx5NZdR6GGPW6mx2HNYtqNduls9wzI9LrKw+EqlziTBF5gSb/AHA9FpYmq5jQ2fmiIPO8E8/+Kd9UBzJytEG1iIJnK5PkFGNs6X5FbB4Q/CcKpJe+zQeFzvE8SfTvU+JbuNZTaYA7TZbbn4ZocTiyaokXiCLgEkkQOAF796DaI7TTIJIBcchfId0AKpvfabF6uW8J3YjWCMyq9euKbKjx2SJDeJiwjuAEpYLEENa4WjeJdEi0n6CFl7drNa3dcQAAN4g5kmd3/bd9Soxw3dFeoj2c1raLTEvLy5vMhpbvc43j4kcFYGyW7284zHacSYG6IJB4X9EGzjvS89mAAxvCMgO73urG0ndkUwLuub5MAOYmxkkeBHALTK35ahTzbmqu8+o/duS4gAzvBsWvFrW8EeKwD6bN9zpMwBz0J8YXTUaG7DSBIN+JJOTtRqOSyNoQ+qGAOIJ3jw74Ay1WuOW/9FtlPoBtEkkEuDojQC5J7zEf6niqWCwt94OMmLRa4vPjZaO0oDSR8gaWtBvqRpxIlV2VYAAaIE3tc3y7vstZ4X5NgQfiw79TS08xcH0JXOYdsGDmDB7wbroWuh7TKx69LdrPb+8+/wDKWTDl8jZxL4Z4LjNrVL+K6naFSGeC47HOlyXHO3OgJQhEUy6IR4TNTzZMEwYJJBJMN4m6kYgAUjQuWsg1FEc0brqNEM8WHj16KSl15oYy64I6bbdcEw2Pwo3fxdMHIS70t7r1alhBuNymMrd+q8i/D+I+FXDiQJtJIA0MkmwyXplTazG7zW1A8MbnIs4xa2enqsObDK6+Ls4MsZjqpamziS0mDu3jiOHn9VaqUgXAETujLW8a+vh5ZlLb7fGwBsedznx0V2ltOmTDTdx/1LchmYsufLHOex1zKXym+BvPkmwMCT+0jMHmfVQOwxNQ6BoIsJHD2laWEaLxqT6QBHihY9rWuJP6t0RnP370vkr5aZhw+/VJizQbQLxAA4DL3Uu2sPNJrpBduTbUy0AzwhWXVmt+JJjJrSSACYLs9f5WTidrtG6DLy030aYcXZ6g200WmNyvibVvd3GOLnSGta23G0A8ZPuVw34srOdUw9Jg3qlWqDujUyIHISR4Bam0dtg3eQADMCzbqL8MOZVxwrAtqOZTLKYEEMJBL3nnBa0HnU4LfDC4z5VlnyTK6dCGtD9xsbrQQYAiJG9bUTPpwQ7LAfUdUMNi97EMabN+scSOKOpQLabiIJIuDMmbGJ119FBSoltMzLd5s+E9nLiYPmVlO2vWi2jiDulx1nTmZI0mBHlxWPtTD7g3t7tWHiTfPOGx5hWXvDqjBkGguuSQTp9PIKrVIc8tNwwc/mvNvTwW0mkxUqPa6G/pBE9wtbwglNXaN2cuQFm5ED1SxTHS5zQN3PybGvcFEcM9wAd2RAtEHS608K9q9eoJbH+Uc/6VTGt/PPOD/wBoVraGG3BIyi/fnrrz7kGMZ+ax3+TAfIuH/inl4w5J0rbWqWXJVjLiuk2zUXMnNPjjnpJikkVrCEAmhOUhkmAtTJBJMN/OSnaU7Ee8PRc22SOoolI7VCwXSgHHXopmuAUIHXXinhMJXQc+rKItLbtJHj7pnPOiYgolBxjqjBO8SN7ezNzafb1WvgPxMAADIJnem4tkB6rGrMG7HNQU8LwV7XMtO9w+3gG2eBOQkD68suaMbflvzwCP8syTqJzn2XEUsP8AT6qRuFbrdRrH6X+tY6Grt1oN3Nmb3vosXH/iI/oaXczbRSYjDtmIFmjIIDhG3toVW5CvLa5zH7SqVYDsoAIGROclaX4Sruo4imS5zGH5oMTwUdWgActUWLbDgO72CfyP5vW8ftMVH9lwLZdcWhpOp1OZnmosfjfiODGkBoAMxkP0NI0/y6vxX4f2sXD4bvm0P19F1WDpNAcxokuEucY+W0knTWI4hc+eEx7js4s5lNIhR3Aajp7XaBk3AA3JPk7LVUMOS2mXXkyZ4EyB91qYmt8UwyN0kNaLQNLDukocdTD3tpNy3mtgZAARbTKUTL7bKNak4MpsgiYBJESTc+QtPNWsQyHx2rcbEGNZ8e5F8P8AMaQJgmQ4ki0kzGQUVOoZcTEkHQwN7S3XeqnZWMvapG4b6Ex7d5VfaF/gn9rv+UrQxOHkPJGhDbcGm/HXPiFX2thwylhjq6k8nweQtMtSRzZ+Vym16maxAtLaj1nFXh456ZPCYJ1ZHcmTuTBACEkgkqJ0FNEEDSjXKzRuTU/ok5HSbny+4TgOApACbcEzGqw1wCAEMjRV6jlM+pKhdcjw158SiANQZefqUdBpHco6mY8FZo1UxUjWQkwX64onOsnoNuFKUtXM+CEcOKZ5lxPMoHmx8AEGhFHecBz+uap7QZ+Ye8rSwre0FVxLJJlEqpWcwkXEgznku12HtIOYGVLb0SbWE5jnAjzXHuoG3Wq0XiGsGv8AM+ytcy1dx31JwsWDss7LIES4gAzrMe5Uha1rj+xpBJ0JsB3xveYXMbI2w9rYNwDYWIJv8wNnZrSpYu3auZmNJ7utVllxfTr4+eWdtfCUiAZMwIki1z/6tseKB+F/ULz7cLd5HeosHiZIBNichroICvn5oNoE52nMLO7lbzKXxTrYP8s2uZiM5JiT639M1ifi4bpps/8AjohviXvJ9p8V2D61y0QTEacrc15/+I8X8SpVeMi6Gn9rQGg+IE+KeOVyrHl1MXHbRddVSpsYZcoXZrrnjkpBIJJgqAnJgnemCIQQmRBMmboIRuQsFwiJXLWSIo2C/jmmPBFT164qgkrQIgkmb/cFJRsb7lSzZFFspQq9a5U8qu09pEEHUu5GxRl1+ZvKmoi6YqYtspsK0l3gfZNGSkw5z/1KSUJ+6CobeaJ/2UdTTrMpGmwzbnkFTeVdww7Lzy69lSf16JQDpt7QCvYyiJHIKrhhNQBXcYZeeuCr8hLs+gLd/py64LRGGkgT9lDgnZd3dp/C0MJSl9yf6MItGw/9OQZaTblOn3AWlg9r1GS17G1GEmeJtwOcZqlSkPLSZDwCLQWn65q7UF4N5GZzWeWX20nJliHaOKb8OKTXNc8dpxN2gyHAHifYhcZtizYC6rGHs+njEyuS/EDrlThe2nzuXdcrVMuKiKMm5QLsiTpNSTApkN6FqdxTIBQkkEkz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AutoShape 10" descr="data:image/jpeg;base64,/9j/4AAQSkZJRgABAQAAAQABAAD/2wCEAAkGBxQTEhUUEhQVFBUXFxgYFxcXFBcVFBcXHRcYGBkUFxcYHCggGBolHBgYITEhJSksLi4uGB8zODMsNygtLisBCgoKDg0OGxAQGiwkHCQsLCwsLCwsLCwsLCwsLCwsLCwsLCwsLCwsLCwsLCwsLCwsLCwsLCwsLCwsLCwsLCwsLP/AABEIAM0A9gMBIgACEQEDEQH/xAAbAAABBQEBAAAAAAAAAAAAAAACAAEDBAUGB//EADsQAAEDAgMFBgQGAgEEAwAAAAEAAhEDIQQxQQUSUWHwInGBkaGxEzLB0QYjQmLh8VJyshSiwuJTgpL/xAAZAQADAQEBAAAAAAAAAAAAAAAAAQIDBAX/xAAmEQEBAAIDAAIBAgcAAAAAAAAAAQIRAyExElFBE7EEIjJCUnGB/9oADAMBAAIRAxEAPwDimNViNFFTF1OCuS1xk8ZBC4J5zJTtakBACbZJ+5EBATtCVCKCgcFK96hLk4Ycz13KSm3UqOkFMigDkIRFJmfciAYF0Q1QMlGBZFJDUKekyzjwbI53FuWaEqxhXBrmFw7Mw4cWnP0lCp6iY+UbXIsfhTSqOYcmuI7xo7uIg+KZreCdKzSw/wCUKoArOKOQ5KABKBawbboqtyU+DGZQnNH5TV7ZzO1PDr6LYqkRfgP7WdslliVoVXTHD+VN9TVpohov9lZY4N3ZB116lQvMERoOPXNWxQDvYe32WORzX5O3ESDGQBM+qo4owOutFoYgcL8O7+lkbTfDT11ks/a0xcZt+rPmsUK9tepLlRK7sJrFdKYSTZpLUmpTCMNRUu6UxcudmUKTio/p7oJKYWhCZzlAA7gnGHdqpMqhUTlIKUICfPr+FcB6YspQYQHQcEU9deKkBSYEykY23XXFOA6T8ghAyT1ClSQqXEacoTUmSU9YWJVG1cZRFTD06oMlgFKsNRE/CfncFvZni1ZVH5oKvbJxfw3S4bzHDdqN/wAmHMd4zB4hS4/ZppVIneYRv036PYRLXj2I0IKSr32o1jLkLUAMHtZcc1K2JtKcSvU2wzwjX6qFmfgpqlmgddXUdPVKFWzstsN9c+uSt0ruGqhwjYYOMZKTBzJP8eSioWWEb5J49c1qUndmRx1vEW8sll4eTccb9eK16TbC0W9Sf4yWOZoauV4kSYHXeue21UhpW9ini+V/5+65Tb1WynCdtcXI4p0vKgcboiZJKEL0JDIFMnJSVG2WPjLNNCYJSudkeVPT3VWKICyNhpUy0cFWxFeZhRZBQOySGicZQgXTSjaqNLRp7xzGWZ670LikzJOEgaEVTRJgmEqhkpgzGpVAj3tfufdC68lAFSb2SZgfU/S+aao0bzgDIGSHdt11qiYLIGypGy6vYbmYqgMG4NbVbvHD1DaSZcaJ/wBjPnyXJ07ZqelVgSDBkEEGCCMiCMiPops2eOWqGtSIJa4QQSCDYgixB5yoWS0jUSt/8UVfiPZVzNSm0ucB87wAC6AOzaPJY1OlvOggxyIDjxAn7FXF48dt0uPxPxCBLb8sjPpolh2e6y6w+G7WYmCIMdarYwABLUtdDnmq2N6AE9KoADPGyo4zGAW61VH473xAkDMmwHe42U6YzHbpcLVkgZStHFY9tNt7kmzRmTA8rysLCVIAm5yAGp5fx5rWw2Hgb77vIJ5AZwOHesc5J6vUnqsKri0l7QOABm3PzC5Pb9bNdbjuyD5eHULhNuVEcU3VxjjJKUky7oRnJJJJhtAJynTHMLnZhcpWtyUQUzUqDVCoHaKZ6hciGGEaYN668ESqgQTEIk4CQPSHXogm6Mi08/LMddyABMCQoiLcsuSYC6AIjJSsZkgqENzyH9KbZuGqYiqKVFskySTZrWjNzj+lojNA1ap12Oe8BoJcbAASSeQW7h/w2aTWuxZNObik2DWd4ZNHMrepUqeCYfgduseyaxA3iTpTBkU2eZPJBhcCbvquJqO0dvF14u4nLhGizy5NO3j/AIf/ACU2YcVC1vwwxos0TJAJmXO1Kztp7LDjvUqjQCSe1bsDs7574JA4ELr34OBEwXdgHKLAvfyDWbxvwVDFbP3hSMBvxMm8W/NHduNa3l4qcM910fGTqOKxGAfuBzpDd2w9YB0mckOFx0DsjlOi3dp03RuX3bvINpsBbhnbwXN4mrvOnKwtbOL6cl0S7jl5sZ6t18c0mzd48XG3gAo3VHPcJ8Bp5KnSzWhswS9TlWG3UfhygbudcxAnSf5W7XfYco5fu9pUWzmAUxbX2EjnmixB16j+iuXkvbKesna1SAVwO1ny5dntupAK4XGul5W3BGv4QEpkilC64RwklKSA23kWAEeMoBqiJkp2my52YWi6kaUDCjCVAHKJG5C03nx+qcM5668kVMeuXK4+kjxQBSN6KAVrddaJp4IkQ3TYxfjkiAnyLOEOAggiC2/DMHv4oAroxb3We347BnvEhw0tVzblqYTPp4cns13U/wBtWmXEcRv07HvgJ6V8fpWY2UZAarzKGGaJfi291OlUe713YUBxmD3gGMr4hxsASKTCeG60F58wiQTCq+zdnVMXV+HTgR2nONmU2aveeHubLvWNp4akKFAGDBccqtZw/XU4NnJug9IcETSpBvwqVJzrmmwuIBAs6o4kl7vQeqsYChJ3yd4k3cfa6xzz+nfxcMx7qfB7JJIqVHRGYAiJ0HfYJvgTUO7c2j3+gVx9eBBsBc24ZDvz81Jh3dgFtqlQlrTqy8uJ5NDQ6NZA1XPduiVn1h8So2mD2Xn4II/wt8eoO8N3e9pU216jXVrCN2mQ0aXMT5N9VobIwzQ8kRNOkxgbNwHXJ52IE+aydoM3Kj3E33mtA5hof5dtVhZtF7rC2y3dIFh2bx3x55eQXH41sOfaIMH6LsdtP3neNpPICfMDzWDiqTSHiLmmDqTvATxtl6rq470x5cdzTFoq7s10OBVOmM1Zwmbe9VXE9H2eQaZ7vc/whrG3p9/RyPZwG4I+l4A/lV8S7Tv6/wCK5M/Wc9c3+IKq4t5kkrpfxBWuVzC6+GdNaYpJJLcjOKSYpI0G0FIcvDr3THMBHWXOzCicbJmhO9IInJQiISGXimYAFJ116IGqUIpBTMFwjOSTDfwRAJ1QwGzFzPdbPjeSomhJxTUmOe4U6bS55yA6smqS0jL3hjAXEmIFyeQXXbD2H8CCRvVzqLtpg6Di7mrWwthtwwn5q5EEiCB+1s5CJvqrlar8N7GhpIdZxiTPHkscs99R6HDwzDu+mxFENYR8znZ3vM5BHssFrtydL5E56DSfoOKVR0uJ4Tryz9/NUxVO9vARc2ix0j09FOutNm1UoCC42E2BM2Gp0/pX9j4Sd153g4kxpuskG4P6iYd/9WjS+TXxbnkANhjSARftEfp8Dda2KqRTMHdO6Z1gG0+w81llNTRds/EvES0CCS2IEi8boBzgz6cVlCkXAPeeyXOPOA76tAHktPD0Pi1A0ZF3pJk/zzCBg7LJHZNmji058wD9lWOobJcz80Fxmchy3bnzOXIcFk7Woj47BlJLTF7cvBbRZ+aYOTTE3kDsrJ/EL2ggjSqTnpAETyv5rfD1GTknN3bHQx5KxhPnb3pbTbFZ4GW8Txsb/VLCfOFdcFmq9Gwj/wAsWHLOeapY19jHd15BWMM/8tsZi9s7dFZ+0qkNPj9voua/1M8Z243btW5WMCr+1ny5UHLt45qLMkEgkVoQQnTJJm3aYl3cnqZp6BuUgLrlZCYE7gnaPsmKAieUiLDrMpnKR3XXemYGBH115pmNRBIjPTsFiherWz8A+s4Mpi5zJndaOJ9YTVJbdRBgsFUrv3KLZP6j+lgOrjp3ZnSV3eydjMwjIEOqO+Z5zPIf4t5ea09jbGZhqYZTHaN3O/U4x8xOg/oZqrtNjYgzn/XXcsMs/ldTx6PFwzCbvqzhGC411dbPgOGqbaDwSWtvEX9zb38lhUmOY8OY4kHNpOn3n6LQoVw5wtAm/MgZd0+/JL9Pve220Fd14AgG1vAe6vUaIJhtozIsANGtzk59yqObLomALzwH30WhTYGsMNzMC8kG309ynlfoTxPiC0U4AAAEDPTnKpN33U3Z3iTwaD770HnBRBheRw7tNT5KO7nQ3ImGgWkAAD1lZlFjC4oMbYHeNm5cbk8bk+QVTDYotLC8kAMIH7YluvcfKNVpEtb8o9O/KRJN/ZZf4iqAQ0N3S4SY4QLzzufFVh2Gc2tvPduSQbc4JbMWvYXWTiqW82o6Z7TgNbDL3W3haJY0bpAIBe60H5SQJIn5Ygcys6iyad9TbScuvNbzpFc9tRsvY6/apsN+Us/8VHgvmnmrO0Y+HSIEFu+w84IIP/d6KvhG3Heqrj5J27fBvhg5D3/hZu2anZWgB2fIeQEn1WFtyrZYf3MsXJ4x0uUDwjqGXFRkrthmSKcpiqBnBJIpKoG/TEApmBFHZQNXIySNKabJ9Ez8kgib9UZM9eKBoRR14qqYmhGAmYFIeV+AzM8I4yUiBRoOqPDGCXOy+pPIL0bZmEp4Wlutu7Mk6k6mMzy4BVNibEGGYHPvVqRJGnBjZvHv7bFPYe8d6rJk2bN8uPr5rPPKWd+fu9Hg45jN30quI/xcJObs7EemQWbWol5Jvut+Y8psCTx+iH/pnMe4OF3fKAeBHDQCB4q1TYRDAb6g3BOhPC88IWfUdWlehRIAMRvHMgARaQPI9FVque62ZzPACcj4+q6Gu8AuJiWiPkGgy5CRnnEqlgqUtc9xEF9jA0m8kSRnbmqmfSbO9sbB17lsXyyuefKy1sad0Bu8DJN57gItxJUO1sFuljwDvaxnyHsmxOzX9mM2tEgRmZcZ8CBJ+iN43sJS/dYYmSHcPlAknxsPEqzha5OYbZnDMkjz+bXSVn1Xy1wJMB1KmNQS6qydOTlaxWIDHuDeVoiRHAZA/RRcfwRxUF5kAAmYk/5XHMX8FhYnEGo+Xa5CMmjLx18StTGVHCn8NwgvILjYuiZ4zmDbm7is+GgE5m0243jLPJaYzQRmn2XGAG7pAM6gCfefEKqyhvw4EgNGWhM3jxKsYivvCMgAbcMpv4AdwCDDnsgCJ1PAaCDrdaorn8dS/Kf+2qD/APoEe4Cq4MXb3raxFDeGJba7A8d7XB3sCsbCntBFcvLO3YudLBHA/X7hcrt2rmukqP7I7h16LjtuVc1GE/mYxjIUQCTgNF1wGSSCQCYCknSTJv1euvBC1PVF/JEwLlZnUbypXFQ1EQE3VIfYJN9z17p2iUzS0wuk/B+zN+p8Z9mUySNJIz8BPn3Ln6NMkgC5MAcybL03CYMMw/w26C8DOBp6lRndf9b8GG7v6HgMSX1XPdBDMgYIk5RbQCbcQtSliWudNoE/dzuaxNwspwTe1uZsSfZWyAxgN5dAEZ8SYPGyx5NZdR6GGPW6mx2HNYtqNduls9wzI9LrKw+EqlziTBF5gSb/AHA9FpYmq5jQ2fmiIPO8E8/+Kd9UBzJytEG1iIJnK5PkFGNs6X5FbB4Q/CcKpJe+zQeFzvE8SfTvU+JbuNZTaYA7TZbbn4ZocTiyaokXiCLgEkkQOAF796DaI7TTIJIBcchfId0AKpvfabF6uW8J3YjWCMyq9euKbKjx2SJDeJiwjuAEpYLEENa4WjeJdEi0n6CFl7drNa3dcQAAN4g5kmd3/bd9Soxw3dFeoj2c1raLTEvLy5vMhpbvc43j4kcFYGyW7284zHacSYG6IJB4X9EGzjvS89mAAxvCMgO73urG0ndkUwLuub5MAOYmxkkeBHALTK35ahTzbmqu8+o/duS4gAzvBsWvFrW8EeKwD6bN9zpMwBz0J8YXTUaG7DSBIN+JJOTtRqOSyNoQ+qGAOIJ3jw74Ay1WuOW/9FtlPoBtEkkEuDojQC5J7zEf6niqWCwt94OMmLRa4vPjZaO0oDSR8gaWtBvqRpxIlV2VYAAaIE3tc3y7vstZ4X5NgQfiw79TS08xcH0JXOYdsGDmDB7wbroWuh7TKx69LdrPb+8+/wDKWTDl8jZxL4Z4LjNrVL+K6naFSGeC47HOlyXHO3OgJQhEUy6IR4TNTzZMEwYJJBJMN4m6kYgAUjQuWsg1FEc0brqNEM8WHj16KSl15oYy64I6bbdcEw2Pwo3fxdMHIS70t7r1alhBuNymMrd+q8i/D+I+FXDiQJtJIA0MkmwyXplTazG7zW1A8MbnIs4xa2enqsObDK6+Ls4MsZjqpamziS0mDu3jiOHn9VaqUgXAETujLW8a+vh5ZlLb7fGwBsedznx0V2ltOmTDTdx/1LchmYsufLHOex1zKXym+BvPkmwMCT+0jMHmfVQOwxNQ6BoIsJHD2laWEaLxqT6QBHihY9rWuJP6t0RnP370vkr5aZhw+/VJizQbQLxAA4DL3Uu2sPNJrpBduTbUy0AzwhWXVmt+JJjJrSSACYLs9f5WTidrtG6DLy030aYcXZ6g200WmNyvibVvd3GOLnSGta23G0A8ZPuVw34srOdUw9Jg3qlWqDujUyIHISR4Bam0dtg3eQADMCzbqL8MOZVxwrAtqOZTLKYEEMJBL3nnBa0HnU4LfDC4z5VlnyTK6dCGtD9xsbrQQYAiJG9bUTPpwQ7LAfUdUMNi97EMabN+scSOKOpQLabiIJIuDMmbGJ119FBSoltMzLd5s+E9nLiYPmVlO2vWi2jiDulx1nTmZI0mBHlxWPtTD7g3t7tWHiTfPOGx5hWXvDqjBkGguuSQTp9PIKrVIc8tNwwc/mvNvTwW0mkxUqPa6G/pBE9wtbwglNXaN2cuQFm5ED1SxTHS5zQN3PybGvcFEcM9wAd2RAtEHS608K9q9eoJbH+Uc/6VTGt/PPOD/wBoVraGG3BIyi/fnrrz7kGMZ+ax3+TAfIuH/inl4w5J0rbWqWXJVjLiuk2zUXMnNPjjnpJikkVrCEAmhOUhkmAtTJBJMN/OSnaU7Ee8PRc22SOoolI7VCwXSgHHXopmuAUIHXXinhMJXQc+rKItLbtJHj7pnPOiYgolBxjqjBO8SN7ezNzafb1WvgPxMAADIJnem4tkB6rGrMG7HNQU8LwV7XMtO9w+3gG2eBOQkD68suaMbflvzwCP8syTqJzn2XEUsP8AT6qRuFbrdRrH6X+tY6Grt1oN3Nmb3vosXH/iI/oaXczbRSYjDtmIFmjIIDhG3toVW5CvLa5zH7SqVYDsoAIGROclaX4Sruo4imS5zGH5oMTwUdWgActUWLbDgO72CfyP5vW8ftMVH9lwLZdcWhpOp1OZnmosfjfiODGkBoAMxkP0NI0/y6vxX4f2sXD4bvm0P19F1WDpNAcxokuEucY+W0knTWI4hc+eEx7js4s5lNIhR3Aajp7XaBk3AA3JPk7LVUMOS2mXXkyZ4EyB91qYmt8UwyN0kNaLQNLDukocdTD3tpNy3mtgZAARbTKUTL7bKNak4MpsgiYBJESTc+QtPNWsQyHx2rcbEGNZ8e5F8P8AMaQJgmQ4ki0kzGQUVOoZcTEkHQwN7S3XeqnZWMvapG4b6Ex7d5VfaF/gn9rv+UrQxOHkPJGhDbcGm/HXPiFX2thwylhjq6k8nweQtMtSRzZ+Vym16maxAtLaj1nFXh456ZPCYJ1ZHcmTuTBACEkgkqJ0FNEEDSjXKzRuTU/ok5HSbny+4TgOApACbcEzGqw1wCAEMjRV6jlM+pKhdcjw158SiANQZefqUdBpHco6mY8FZo1UxUjWQkwX64onOsnoNuFKUtXM+CEcOKZ5lxPMoHmx8AEGhFHecBz+uap7QZ+Ye8rSwre0FVxLJJlEqpWcwkXEgznku12HtIOYGVLb0SbWE5jnAjzXHuoG3Wq0XiGsGv8AM+ytcy1dx31JwsWDss7LIES4gAzrMe5Uha1rj+xpBJ0JsB3xveYXMbI2w9rYNwDYWIJv8wNnZrSpYu3auZmNJ7utVllxfTr4+eWdtfCUiAZMwIki1z/6tseKB+F/ULz7cLd5HeosHiZIBNichroICvn5oNoE52nMLO7lbzKXxTrYP8s2uZiM5JiT639M1ifi4bpps/8AjohviXvJ9p8V2D61y0QTEacrc15/+I8X8SpVeMi6Gn9rQGg+IE+KeOVyrHl1MXHbRddVSpsYZcoXZrrnjkpBIJJgqAnJgnemCIQQmRBMmboIRuQsFwiJXLWSIo2C/jmmPBFT164qgkrQIgkmb/cFJRsb7lSzZFFspQq9a5U8qu09pEEHUu5GxRl1+ZvKmoi6YqYtspsK0l3gfZNGSkw5z/1KSUJ+6CobeaJ/2UdTTrMpGmwzbnkFTeVdww7Lzy69lSf16JQDpt7QCvYyiJHIKrhhNQBXcYZeeuCr8hLs+gLd/py64LRGGkgT9lDgnZd3dp/C0MJSl9yf6MItGw/9OQZaTblOn3AWlg9r1GS17G1GEmeJtwOcZqlSkPLSZDwCLQWn65q7UF4N5GZzWeWX20nJliHaOKb8OKTXNc8dpxN2gyHAHifYhcZtizYC6rGHs+njEyuS/EDrlThe2nzuXdcrVMuKiKMm5QLsiTpNSTApkN6FqdxTIBQkkEkz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6" name="Picture 12" descr="http://www7.inra.fr/hyppz/IMAGES/70324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618789"/>
            <a:ext cx="1423770" cy="11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6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259632" y="980728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2400" b="1" u="sng" dirty="0" smtClean="0">
              <a:latin typeface="+mn-lt"/>
            </a:endParaRPr>
          </a:p>
          <a:p>
            <a:pPr algn="ctr"/>
            <a:endParaRPr lang="es-MX" sz="2400" b="1" u="sng" dirty="0"/>
          </a:p>
          <a:p>
            <a:pPr algn="ctr"/>
            <a:endParaRPr lang="es-MX" sz="2400" b="1" u="sng" dirty="0" smtClean="0">
              <a:latin typeface="+mn-lt"/>
            </a:endParaRPr>
          </a:p>
          <a:p>
            <a:pPr algn="ctr"/>
            <a:r>
              <a:rPr lang="es-MX" sz="2400" b="1" u="sng" dirty="0" smtClean="0">
                <a:latin typeface="+mn-lt"/>
              </a:rPr>
              <a:t>Realidad</a:t>
            </a:r>
            <a:endParaRPr lang="es-MX" sz="2400" b="1" u="sng" dirty="0" smtClean="0">
              <a:latin typeface="+mn-lt"/>
            </a:endParaRPr>
          </a:p>
          <a:p>
            <a:pPr algn="ctr"/>
            <a:endParaRPr lang="es-MX" sz="2400" b="1" dirty="0" smtClean="0">
              <a:latin typeface="+mn-lt"/>
            </a:endParaRPr>
          </a:p>
          <a:p>
            <a:pPr algn="ctr"/>
            <a:endParaRPr lang="es-MX" sz="2400" b="1" dirty="0">
              <a:latin typeface="+mn-lt"/>
            </a:endParaRPr>
          </a:p>
          <a:p>
            <a:pPr algn="ctr"/>
            <a:endParaRPr lang="es-MX" sz="2400" b="1" dirty="0">
              <a:latin typeface="+mn-lt"/>
            </a:endParaRPr>
          </a:p>
          <a:p>
            <a:pPr algn="ctr"/>
            <a:r>
              <a:rPr lang="es-MX" sz="2400" dirty="0" smtClean="0">
                <a:latin typeface="+mn-lt"/>
              </a:rPr>
              <a:t>Los transgénicos actuales no tienen insertados genes para rendimiento</a:t>
            </a:r>
            <a:endParaRPr lang="es-MX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86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1763688" y="1196975"/>
            <a:ext cx="5545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err="1" smtClean="0">
                <a:latin typeface="Arial" charset="0"/>
              </a:rPr>
              <a:t>Comentarios</a:t>
            </a:r>
            <a:r>
              <a:rPr lang="en-US" b="1" dirty="0" smtClean="0">
                <a:latin typeface="Arial" charset="0"/>
              </a:rPr>
              <a:t> finales</a:t>
            </a:r>
            <a:endParaRPr lang="es-ES" b="1" dirty="0">
              <a:latin typeface="Arial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1042988" y="2420938"/>
            <a:ext cx="74898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4" algn="just"/>
            <a:r>
              <a:rPr lang="es-ES" sz="2000" dirty="0">
                <a:latin typeface="Arial" charset="0"/>
              </a:rPr>
              <a:t>Desde </a:t>
            </a:r>
            <a:r>
              <a:rPr lang="es-ES" sz="2000" dirty="0" smtClean="0">
                <a:latin typeface="Arial" charset="0"/>
              </a:rPr>
              <a:t>1987 se han aprobado </a:t>
            </a:r>
            <a:r>
              <a:rPr lang="es-ES" sz="2000" dirty="0">
                <a:latin typeface="Arial" charset="0"/>
              </a:rPr>
              <a:t>3,022 </a:t>
            </a:r>
            <a:r>
              <a:rPr lang="es-ES" sz="2000" dirty="0" smtClean="0">
                <a:latin typeface="Arial" charset="0"/>
              </a:rPr>
              <a:t>transgénicos </a:t>
            </a:r>
            <a:r>
              <a:rPr lang="es-ES" sz="2000" dirty="0">
                <a:latin typeface="Arial" charset="0"/>
              </a:rPr>
              <a:t>para caracteres tales como resistencia a enfermedades o tolerancia a estrés abiótico (</a:t>
            </a:r>
            <a:r>
              <a:rPr lang="es-ES" sz="2000" dirty="0" err="1">
                <a:latin typeface="Arial" charset="0"/>
              </a:rPr>
              <a:t>e.g</a:t>
            </a:r>
            <a:r>
              <a:rPr lang="es-ES" sz="2000" dirty="0">
                <a:latin typeface="Arial" charset="0"/>
              </a:rPr>
              <a:t>. sequía, heladas, inundaciones, salinidad). </a:t>
            </a:r>
          </a:p>
          <a:p>
            <a:pPr lvl="4" algn="just"/>
            <a:endParaRPr lang="es-ES" sz="2000" dirty="0">
              <a:latin typeface="Arial" charset="0"/>
            </a:endParaRPr>
          </a:p>
          <a:p>
            <a:pPr marL="0" lvl="4" algn="just"/>
            <a:r>
              <a:rPr lang="es-ES" sz="2000" dirty="0" smtClean="0">
                <a:latin typeface="Arial" charset="0"/>
              </a:rPr>
              <a:t>Al </a:t>
            </a:r>
            <a:r>
              <a:rPr lang="es-ES" sz="2000" dirty="0">
                <a:latin typeface="Arial" charset="0"/>
              </a:rPr>
              <a:t>menos 652 </a:t>
            </a:r>
            <a:r>
              <a:rPr lang="es-ES" sz="2000" dirty="0" smtClean="0">
                <a:latin typeface="Arial" charset="0"/>
              </a:rPr>
              <a:t>mencionaron al rendimiento </a:t>
            </a:r>
            <a:r>
              <a:rPr lang="es-ES" sz="2000" dirty="0">
                <a:latin typeface="Arial" charset="0"/>
              </a:rPr>
              <a:t>como el carácter perseguido. </a:t>
            </a:r>
          </a:p>
          <a:p>
            <a:pPr lvl="4" algn="just"/>
            <a:endParaRPr lang="es-ES" sz="2000" dirty="0">
              <a:latin typeface="Arial" charset="0"/>
            </a:endParaRPr>
          </a:p>
          <a:p>
            <a:pPr marL="0" lvl="4" algn="just"/>
            <a:r>
              <a:rPr lang="es-ES" sz="2000" dirty="0">
                <a:latin typeface="Arial" charset="0"/>
              </a:rPr>
              <a:t>Sólo los </a:t>
            </a:r>
            <a:r>
              <a:rPr lang="es-ES" sz="2000" dirty="0" err="1">
                <a:latin typeface="Arial" charset="0"/>
              </a:rPr>
              <a:t>transgenes</a:t>
            </a:r>
            <a:r>
              <a:rPr lang="es-ES" sz="2000" dirty="0">
                <a:latin typeface="Arial" charset="0"/>
              </a:rPr>
              <a:t> </a:t>
            </a:r>
            <a:r>
              <a:rPr lang="es-ES" sz="2000" i="1" dirty="0" err="1">
                <a:latin typeface="Arial" charset="0"/>
              </a:rPr>
              <a:t>Bt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y tolerancia a herbicidas y cinco </a:t>
            </a:r>
            <a:r>
              <a:rPr lang="es-ES" sz="2000" dirty="0" err="1">
                <a:latin typeface="Arial" charset="0"/>
              </a:rPr>
              <a:t>transgenes</a:t>
            </a:r>
            <a:r>
              <a:rPr lang="es-ES" sz="2000" dirty="0">
                <a:latin typeface="Arial" charset="0"/>
              </a:rPr>
              <a:t> para resistencia a </a:t>
            </a:r>
            <a:r>
              <a:rPr lang="es-ES" sz="2000" dirty="0" smtClean="0">
                <a:latin typeface="Arial" charset="0"/>
              </a:rPr>
              <a:t>patógenos </a:t>
            </a:r>
            <a:r>
              <a:rPr lang="es-ES" sz="2000" dirty="0">
                <a:latin typeface="Arial" charset="0"/>
              </a:rPr>
              <a:t>han sido </a:t>
            </a:r>
            <a:r>
              <a:rPr lang="es-ES" sz="2000" dirty="0" smtClean="0">
                <a:latin typeface="Arial" charset="0"/>
              </a:rPr>
              <a:t>comercializados. Únicamente </a:t>
            </a:r>
            <a:r>
              <a:rPr lang="es-ES" sz="2000" i="1" dirty="0" err="1">
                <a:latin typeface="Arial" charset="0"/>
              </a:rPr>
              <a:t>Bt</a:t>
            </a:r>
            <a:r>
              <a:rPr lang="es-ES" sz="2000" i="1" dirty="0">
                <a:latin typeface="Arial" charset="0"/>
              </a:rPr>
              <a:t> </a:t>
            </a:r>
            <a:r>
              <a:rPr lang="es-ES" sz="2000" dirty="0">
                <a:latin typeface="Arial" charset="0"/>
              </a:rPr>
              <a:t>ha tenido un impacto apreciable sobre rendimiento. 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EAFC84-0FDF-45A3-8C65-A9AD502A0A1A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0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641"/>
            <a:ext cx="8640959" cy="6480719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2411760" y="148478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/>
              <a:t>Gracias por su atención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575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879103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Mejoramiento genético</a:t>
            </a:r>
            <a:endParaRPr lang="es-MX" sz="2400" b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00113" y="1934830"/>
            <a:ext cx="7272287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MX" sz="2000" dirty="0" smtClean="0">
                <a:latin typeface="+mn-lt"/>
                <a:cs typeface="Times New Roman" pitchFamily="18" charset="0"/>
              </a:rPr>
              <a:t>Es el arte y la ciencia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cambiar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la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constitución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genética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de los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individuos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para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producir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características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deseables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endParaRPr lang="en-US" sz="2000" dirty="0">
              <a:latin typeface="+mn-lt"/>
              <a:cs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sz="2000" dirty="0" err="1">
                <a:latin typeface="+mn-lt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uede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ser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practicado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utilizando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técnicas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muy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variadas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desde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simplemente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seleccionar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las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plantas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con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características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morfológicas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o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fisiológicas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deseables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, hasta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técnicas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moleculares</a:t>
            </a:r>
            <a:r>
              <a:rPr lang="en-US" sz="2000" dirty="0" smtClean="0">
                <a:latin typeface="+mn-lt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+mn-lt"/>
                <a:cs typeface="Times New Roman" pitchFamily="18" charset="0"/>
              </a:rPr>
              <a:t>complejas</a:t>
            </a:r>
            <a:r>
              <a:rPr lang="es-MX" sz="2000" dirty="0" smtClean="0">
                <a:latin typeface="+mn-lt"/>
                <a:cs typeface="Times New Roman" pitchFamily="18" charset="0"/>
              </a:rPr>
              <a:t>.</a:t>
            </a:r>
            <a:endParaRPr lang="es-ES" sz="2000" dirty="0"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64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1640" y="764704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Metodologías de mejoramiento genético</a:t>
            </a:r>
            <a:endParaRPr lang="es-MX" sz="2400" b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2111365"/>
            <a:ext cx="4212728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000" b="1" dirty="0" smtClean="0">
                <a:latin typeface="+mn-lt"/>
                <a:cs typeface="Times New Roman" pitchFamily="18" charset="0"/>
              </a:rPr>
              <a:t>Selección recurrente</a:t>
            </a:r>
            <a:endParaRPr lang="es-MX" sz="20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2000" dirty="0" smtClean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 dirty="0" smtClean="0">
                <a:latin typeface="+mn-lt"/>
                <a:cs typeface="Times New Roman" pitchFamily="18" charset="0"/>
              </a:rPr>
              <a:t>Acumulación progresiva de alelos favorables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 dirty="0" smtClean="0">
                <a:latin typeface="+mn-lt"/>
                <a:cs typeface="Times New Roman" pitchFamily="18" charset="0"/>
              </a:rPr>
              <a:t>Efectos aditivos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s-MX" sz="2000" dirty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s-MX" sz="2000" dirty="0" smtClean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s-ES" sz="2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35996" y="2111365"/>
            <a:ext cx="4356484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2000" b="1" dirty="0" smtClean="0">
                <a:latin typeface="+mn-lt"/>
                <a:cs typeface="Times New Roman" pitchFamily="18" charset="0"/>
              </a:rPr>
              <a:t>Hibridación</a:t>
            </a:r>
            <a:endParaRPr lang="es-MX" sz="2000" dirty="0" smtClean="0">
              <a:latin typeface="+mn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s-MX" sz="2000" dirty="0" smtClean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 dirty="0" smtClean="0">
                <a:latin typeface="+mn-lt"/>
                <a:cs typeface="Times New Roman" pitchFamily="18" charset="0"/>
              </a:rPr>
              <a:t>Aprovechamiento del vigor híbrido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s-MX" sz="2000" dirty="0" smtClean="0">
                <a:latin typeface="+mn-lt"/>
                <a:cs typeface="Times New Roman" pitchFamily="18" charset="0"/>
              </a:rPr>
              <a:t>Efectos no aditivos (dominancia)</a:t>
            </a:r>
            <a:endParaRPr lang="es-MX" sz="2000" dirty="0">
              <a:latin typeface="+mn-lt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dirty="0" smtClean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latin typeface="+mn-lt"/>
              </a:rPr>
              <a:t>h </a:t>
            </a:r>
            <a:r>
              <a:rPr lang="en-US" sz="2000" b="1" dirty="0">
                <a:latin typeface="+mn-lt"/>
              </a:rPr>
              <a:t>= f </a:t>
            </a:r>
            <a:r>
              <a:rPr lang="en-US" sz="2000" b="1" dirty="0" smtClean="0">
                <a:latin typeface="+mn-lt"/>
              </a:rPr>
              <a:t>[(</a:t>
            </a:r>
            <a:r>
              <a:rPr lang="en-US" sz="2000" b="1" dirty="0">
                <a:latin typeface="+mn-lt"/>
              </a:rPr>
              <a:t>Y</a:t>
            </a:r>
            <a:r>
              <a:rPr lang="en-US" sz="2000" b="1" baseline="-25000" dirty="0">
                <a:latin typeface="+mn-lt"/>
              </a:rPr>
              <a:t>i</a:t>
            </a:r>
            <a:r>
              <a:rPr lang="en-US" sz="2000" b="1" dirty="0">
                <a:latin typeface="+mn-lt"/>
              </a:rPr>
              <a:t>)</a:t>
            </a:r>
            <a:r>
              <a:rPr lang="en-US" sz="2000" b="1" baseline="30000" dirty="0">
                <a:latin typeface="+mn-lt"/>
              </a:rPr>
              <a:t>2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d</a:t>
            </a:r>
            <a:r>
              <a:rPr lang="en-US" sz="2000" b="1" baseline="-25000" dirty="0" smtClean="0">
                <a:latin typeface="+mn-lt"/>
              </a:rPr>
              <a:t>i</a:t>
            </a:r>
            <a:r>
              <a:rPr lang="en-US" sz="2000" b="1" dirty="0" smtClean="0">
                <a:latin typeface="+mn-lt"/>
              </a:rPr>
              <a:t>]</a:t>
            </a:r>
            <a:endParaRPr lang="en-US" sz="2000" b="1" dirty="0"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Ø"/>
            </a:pPr>
            <a:endParaRPr lang="es-MX" sz="2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9983" y="4797152"/>
            <a:ext cx="2855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 b="1" dirty="0">
                <a:sym typeface="Symbol" pitchFamily="18" charset="2"/>
              </a:rPr>
              <a:t></a:t>
            </a:r>
            <a:r>
              <a:rPr lang="en-US" sz="2400" b="1" dirty="0"/>
              <a:t>G</a:t>
            </a:r>
            <a:r>
              <a:rPr lang="en-US" sz="2400" b="1" dirty="0">
                <a:sym typeface="Symbol" pitchFamily="18" charset="2"/>
              </a:rPr>
              <a:t> = k </a:t>
            </a:r>
            <a:r>
              <a:rPr lang="en-US" sz="2400" b="1" baseline="30000" dirty="0"/>
              <a:t>2</a:t>
            </a:r>
            <a:r>
              <a:rPr lang="en-US" sz="2400" b="1" dirty="0">
                <a:sym typeface="Symbol" pitchFamily="18" charset="2"/>
              </a:rPr>
              <a:t>/ </a:t>
            </a:r>
            <a:r>
              <a:rPr lang="en-US" sz="2400" b="1" baseline="-250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40682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774546"/>
              </p:ext>
            </p:extLst>
          </p:nvPr>
        </p:nvGraphicFramePr>
        <p:xfrm>
          <a:off x="251520" y="977349"/>
          <a:ext cx="8712969" cy="504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2016224"/>
                <a:gridCol w="2088233"/>
              </a:tblGrid>
              <a:tr h="648071">
                <a:tc>
                  <a:txBody>
                    <a:bodyPr/>
                    <a:lstStyle/>
                    <a:p>
                      <a:r>
                        <a:rPr lang="es-MX" dirty="0" smtClean="0"/>
                        <a:t>Método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Ganancia por ciclo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Ganancia por año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fenotípica</a:t>
                      </a:r>
                      <a:r>
                        <a:rPr lang="es-MX" baseline="0" dirty="0" smtClean="0"/>
                        <a:t> recurrente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2.0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2.0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modificada mazorca por surco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2.4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2.4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de Medios Hermanos (recombinando semilla remanente)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4.8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2.4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de Medios Hermanos (recombinando semilla </a:t>
                      </a:r>
                      <a:r>
                        <a:rPr lang="es-MX" dirty="0" err="1" smtClean="0"/>
                        <a:t>autofecundada</a:t>
                      </a:r>
                      <a:r>
                        <a:rPr lang="es-MX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9.6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3.2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de Hermanos Completos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6.8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3.4</a:t>
                      </a:r>
                      <a:endParaRPr lang="es-MX" dirty="0"/>
                    </a:p>
                  </a:txBody>
                  <a:tcPr/>
                </a:tc>
              </a:tr>
              <a:tr h="618907">
                <a:tc>
                  <a:txBody>
                    <a:bodyPr/>
                    <a:lstStyle/>
                    <a:p>
                      <a:r>
                        <a:rPr lang="es-MX" dirty="0" smtClean="0"/>
                        <a:t>Selección de </a:t>
                      </a:r>
                      <a:r>
                        <a:rPr lang="es-MX" dirty="0" err="1" smtClean="0"/>
                        <a:t>Autohermanos</a:t>
                      </a:r>
                      <a:r>
                        <a:rPr lang="es-MX" baseline="0" dirty="0" smtClean="0"/>
                        <a:t> (Líneas S</a:t>
                      </a:r>
                      <a:r>
                        <a:rPr lang="es-MX" baseline="-25000" dirty="0" smtClean="0"/>
                        <a:t>0:1</a:t>
                      </a:r>
                      <a:r>
                        <a:rPr lang="es-MX" baseline="0" dirty="0" smtClean="0"/>
                        <a:t>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10.8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3.6</a:t>
                      </a:r>
                      <a:endParaRPr lang="es-MX" dirty="0"/>
                    </a:p>
                  </a:txBody>
                  <a:tcPr/>
                </a:tc>
              </a:tr>
              <a:tr h="420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Selección de </a:t>
                      </a:r>
                      <a:r>
                        <a:rPr lang="es-MX" dirty="0" err="1" smtClean="0"/>
                        <a:t>autohermanos</a:t>
                      </a:r>
                      <a:r>
                        <a:rPr lang="es-MX" dirty="0" smtClean="0"/>
                        <a:t> </a:t>
                      </a:r>
                      <a:r>
                        <a:rPr lang="es-MX" baseline="0" dirty="0" smtClean="0"/>
                        <a:t>(Líneas S</a:t>
                      </a:r>
                      <a:r>
                        <a:rPr lang="es-MX" baseline="-25000" dirty="0" smtClean="0"/>
                        <a:t>3:4</a:t>
                      </a:r>
                      <a:r>
                        <a:rPr lang="es-MX" baseline="0" dirty="0" smtClean="0"/>
                        <a:t>)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16.2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2.0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539552" y="6093296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588" indent="-2160588" algn="just"/>
            <a:r>
              <a:rPr lang="es-MX" sz="1600" dirty="0" smtClean="0"/>
              <a:t>Fuente: </a:t>
            </a:r>
            <a:r>
              <a:rPr lang="es-MX" sz="1600" dirty="0" err="1" smtClean="0"/>
              <a:t>Fehr</a:t>
            </a:r>
            <a:r>
              <a:rPr lang="es-MX" sz="1600" dirty="0" smtClean="0"/>
              <a:t>, W.R. 1993. </a:t>
            </a:r>
            <a:r>
              <a:rPr lang="es-MX" sz="1600" dirty="0" err="1" smtClean="0"/>
              <a:t>Principles</a:t>
            </a:r>
            <a:r>
              <a:rPr lang="es-MX" sz="1600" dirty="0" smtClean="0"/>
              <a:t> of Cultivar </a:t>
            </a:r>
            <a:r>
              <a:rPr lang="es-MX" sz="1600" dirty="0" err="1" smtClean="0"/>
              <a:t>Development</a:t>
            </a:r>
            <a:r>
              <a:rPr lang="es-MX" sz="1600" dirty="0" smtClean="0"/>
              <a:t>. Vol. I. </a:t>
            </a:r>
            <a:r>
              <a:rPr lang="es-MX" sz="1600" dirty="0" err="1" smtClean="0"/>
              <a:t>Theory</a:t>
            </a:r>
            <a:r>
              <a:rPr lang="es-MX" sz="1600" dirty="0" smtClean="0"/>
              <a:t> </a:t>
            </a:r>
            <a:r>
              <a:rPr lang="es-MX" sz="1600" dirty="0" smtClean="0"/>
              <a:t>and </a:t>
            </a:r>
            <a:r>
              <a:rPr lang="es-MX" sz="1600" dirty="0" err="1" smtClean="0"/>
              <a:t>Technique</a:t>
            </a:r>
            <a:r>
              <a:rPr lang="es-MX" sz="1600" dirty="0" smtClean="0"/>
              <a:t>. Iowa </a:t>
            </a:r>
            <a:r>
              <a:rPr lang="es-MX" sz="1600" dirty="0" err="1" smtClean="0"/>
              <a:t>State</a:t>
            </a:r>
            <a:r>
              <a:rPr lang="es-MX" sz="1600" dirty="0" smtClean="0"/>
              <a:t> </a:t>
            </a:r>
            <a:r>
              <a:rPr lang="es-MX" sz="1600" dirty="0" err="1" smtClean="0"/>
              <a:t>University</a:t>
            </a:r>
            <a:r>
              <a:rPr lang="es-MX" sz="1600" dirty="0" smtClean="0"/>
              <a:t> </a:t>
            </a:r>
            <a:r>
              <a:rPr lang="es-MX" sz="1600" dirty="0" err="1" smtClean="0"/>
              <a:t>Press</a:t>
            </a:r>
            <a:r>
              <a:rPr lang="es-MX" sz="1600" dirty="0" smtClean="0"/>
              <a:t>. Ames, IA.</a:t>
            </a:r>
            <a:endParaRPr lang="es-MX" sz="1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39552" y="332656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Ganancia genética predicha (q/ha) por selección por siete métodos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26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6632"/>
            <a:ext cx="8784976" cy="520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5635114"/>
            <a:ext cx="8310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/>
              <a:t>Evolución </a:t>
            </a:r>
            <a:r>
              <a:rPr lang="es-MX" dirty="0"/>
              <a:t>de los rendimientos de grano por hectárea del maíz en </a:t>
            </a:r>
            <a:r>
              <a:rPr lang="es-MX" dirty="0" smtClean="0"/>
              <a:t>México, periodo 1980-2012 </a:t>
            </a:r>
            <a:r>
              <a:rPr lang="es-MX" dirty="0"/>
              <a:t>y su desglose en los sistemas de riego y temporal (Elaborada con datos de SIACON, </a:t>
            </a:r>
            <a:r>
              <a:rPr lang="es-MX" dirty="0" smtClean="0"/>
              <a:t>2013).</a:t>
            </a:r>
            <a:endParaRPr lang="es-MX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411760" y="1412776"/>
            <a:ext cx="165963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2.106 + 0.165 X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699792" y="3429000"/>
            <a:ext cx="1621904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 = 1.462 + 0.023 X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55368" y="548680"/>
            <a:ext cx="16002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Rendimiento bajo riego</a:t>
            </a: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042792" y="2741935"/>
            <a:ext cx="1828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alt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Rendimiento bajo temporal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21696" y="3212976"/>
            <a:ext cx="169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FF0000"/>
                </a:solidFill>
              </a:rPr>
              <a:t>1.5% anual</a:t>
            </a:r>
            <a:endParaRPr lang="es-MX" sz="1600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41576" y="1002214"/>
            <a:ext cx="1690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srgbClr val="FF0000"/>
                </a:solidFill>
              </a:rPr>
              <a:t>7.8% anual</a:t>
            </a:r>
            <a:endParaRPr lang="es-MX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124744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/>
              <a:t>Ortega (</a:t>
            </a:r>
            <a:r>
              <a:rPr lang="es-ES" dirty="0" smtClean="0"/>
              <a:t>1973) </a:t>
            </a:r>
            <a:r>
              <a:rPr lang="es-ES" dirty="0"/>
              <a:t>evaluó un grupo de variedades nativas </a:t>
            </a:r>
            <a:r>
              <a:rPr lang="es-ES" dirty="0" smtClean="0"/>
              <a:t>de </a:t>
            </a:r>
            <a:r>
              <a:rPr lang="es-ES" dirty="0"/>
              <a:t>Chiapas en 1946 y conservadas en el banco de germoplasma, junto con  variedades colectadas en la misma comunidad en </a:t>
            </a:r>
            <a:r>
              <a:rPr lang="es-ES" dirty="0" smtClean="0"/>
              <a:t>1971. 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Aquellas </a:t>
            </a:r>
            <a:r>
              <a:rPr lang="es-ES" dirty="0"/>
              <a:t>colectadas 25 años más tarde mostraron un rendimiento superior en 30</a:t>
            </a:r>
            <a:r>
              <a:rPr lang="es-ES" dirty="0" smtClean="0"/>
              <a:t>% (avance de 1.2 % anual), </a:t>
            </a:r>
            <a:r>
              <a:rPr lang="es-ES" dirty="0"/>
              <a:t>lo que implica que los agricultores realizaron selección de forma </a:t>
            </a:r>
            <a:r>
              <a:rPr lang="es-ES" dirty="0" smtClean="0"/>
              <a:t>persistente.</a:t>
            </a:r>
          </a:p>
          <a:p>
            <a:pPr algn="just">
              <a:lnSpc>
                <a:spcPct val="150000"/>
              </a:lnSpc>
            </a:pPr>
            <a:endParaRPr lang="es-ES" dirty="0"/>
          </a:p>
          <a:p>
            <a:pPr algn="just">
              <a:lnSpc>
                <a:spcPct val="150000"/>
              </a:lnSpc>
            </a:pPr>
            <a:r>
              <a:rPr lang="es-ES" dirty="0" smtClean="0"/>
              <a:t>La </a:t>
            </a:r>
            <a:r>
              <a:rPr lang="es-ES" dirty="0"/>
              <a:t>ganancia que obtuvieron no es muy diferente de la ganancia esperada bajo un programa formal de mejoramiento </a:t>
            </a:r>
            <a:r>
              <a:rPr lang="es-ES" dirty="0" smtClean="0"/>
              <a:t>genético (≈2.0 % en base anual).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88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cuments\Mis imágenes\Fondos de pantalla\Maiz\Reto Asg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979712" y="54868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¿Hasta dónde podemos llegar?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8249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orn2.agron.iastate.edu/Lamkey/Cornfacts/uscornyield.gif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51720" y="3697287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(-4.5 kg/ha)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13784" y="1700808"/>
            <a:ext cx="1474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rgbClr val="FF0000"/>
                </a:solidFill>
              </a:rPr>
              <a:t>(124 kg/ha)</a:t>
            </a:r>
            <a:endParaRPr lang="es-MX" sz="1400" dirty="0">
              <a:solidFill>
                <a:srgbClr val="FF0000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1720" y="26064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u="sng" dirty="0" smtClean="0"/>
              <a:t>Etapa de mejoramiento convencional</a:t>
            </a:r>
            <a:endParaRPr lang="es-MX" sz="2000" b="1" u="sng" dirty="0"/>
          </a:p>
        </p:txBody>
      </p:sp>
    </p:spTree>
    <p:extLst>
      <p:ext uri="{BB962C8B-B14F-4D97-AF65-F5344CB8AC3E}">
        <p14:creationId xmlns:p14="http://schemas.microsoft.com/office/powerpoint/2010/main" val="5614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9652"/>
            <a:ext cx="8496944" cy="50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52120" y="4941168"/>
            <a:ext cx="208823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22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ción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ción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ició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6883143</TotalTime>
  <Words>797</Words>
  <Application>Microsoft Office PowerPoint</Application>
  <PresentationFormat>Presentación en pantalla (4:3)</PresentationFormat>
  <Paragraphs>116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Fundición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VIRIDIANA</cp:lastModifiedBy>
  <cp:revision>77</cp:revision>
  <dcterms:created xsi:type="dcterms:W3CDTF">2013-09-15T18:50:27Z</dcterms:created>
  <dcterms:modified xsi:type="dcterms:W3CDTF">2014-02-07T16:38:59Z</dcterms:modified>
</cp:coreProperties>
</file>