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92" r:id="rId5"/>
    <p:sldId id="1686" r:id="rId6"/>
    <p:sldId id="1574" r:id="rId7"/>
    <p:sldId id="1575" r:id="rId8"/>
    <p:sldId id="1687" r:id="rId9"/>
    <p:sldId id="1578" r:id="rId10"/>
    <p:sldId id="1656" r:id="rId11"/>
    <p:sldId id="1667" r:id="rId12"/>
    <p:sldId id="1676" r:id="rId13"/>
    <p:sldId id="1671" r:id="rId14"/>
    <p:sldId id="1677" r:id="rId15"/>
    <p:sldId id="1630" r:id="rId16"/>
    <p:sldId id="1665" r:id="rId17"/>
    <p:sldId id="1557" r:id="rId18"/>
    <p:sldId id="1634" r:id="rId19"/>
    <p:sldId id="1680" r:id="rId20"/>
    <p:sldId id="1684" r:id="rId21"/>
    <p:sldId id="1659" r:id="rId22"/>
    <p:sldId id="1678" r:id="rId23"/>
    <p:sldId id="1679" r:id="rId24"/>
    <p:sldId id="529" r:id="rId25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8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OMINO OCAMPO RAUL JONATHAN" initials="PORJ" lastIdx="1" clrIdx="0">
    <p:extLst>
      <p:ext uri="{19B8F6BF-5375-455C-9EA6-DF929625EA0E}">
        <p15:presenceInfo xmlns:p15="http://schemas.microsoft.com/office/powerpoint/2012/main" userId="S-1-5-21-1606980848-1500820517-1801674531-1365022" providerId="AD"/>
      </p:ext>
    </p:extLst>
  </p:cmAuthor>
  <p:cmAuthor id="2" name="DGAEE" initials="DGAEE" lastIdx="57" clrIdx="1">
    <p:extLst>
      <p:ext uri="{19B8F6BF-5375-455C-9EA6-DF929625EA0E}">
        <p15:presenceInfo xmlns:p15="http://schemas.microsoft.com/office/powerpoint/2012/main" userId="DGAEE" providerId="None"/>
      </p:ext>
    </p:extLst>
  </p:cmAuthor>
  <p:cmAuthor id="3" name="INEGI" initials="I" lastIdx="4" clrIdx="2">
    <p:extLst>
      <p:ext uri="{19B8F6BF-5375-455C-9EA6-DF929625EA0E}">
        <p15:presenceInfo xmlns:p15="http://schemas.microsoft.com/office/powerpoint/2012/main" userId="INEGI" providerId="None"/>
      </p:ext>
    </p:extLst>
  </p:cmAuthor>
  <p:cmAuthor id="4" name="RHV" initials="RHV" lastIdx="4" clrIdx="3">
    <p:extLst>
      <p:ext uri="{19B8F6BF-5375-455C-9EA6-DF929625EA0E}">
        <p15:presenceInfo xmlns:p15="http://schemas.microsoft.com/office/powerpoint/2012/main" userId="RH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CFF"/>
    <a:srgbClr val="E25844"/>
    <a:srgbClr val="E24458"/>
    <a:srgbClr val="FF780A"/>
    <a:srgbClr val="FF6F05"/>
    <a:srgbClr val="003057"/>
    <a:srgbClr val="F2F3F4"/>
    <a:srgbClr val="0096EA"/>
    <a:srgbClr val="BC7D00"/>
    <a:srgbClr val="C8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2586" autoAdjust="0"/>
  </p:normalViewPr>
  <p:slideViewPr>
    <p:cSldViewPr snapToGrid="0" snapToObjects="1">
      <p:cViewPr varScale="1">
        <p:scale>
          <a:sx n="46" d="100"/>
          <a:sy n="46" d="100"/>
        </p:scale>
        <p:origin x="115" y="65"/>
      </p:cViewPr>
      <p:guideLst>
        <p:guide orient="horz" pos="4320"/>
        <p:guide pos="88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suarios\dora.esparza\Documents\ECOVID_2\expandidos_generales\expandidos\P5_graficas_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bean\Documents\Trabajo\ECOVID\2\P6_testigo_2411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juan.giron\Documents\ECOVID%202\expandidos\P10_AVA_Ger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martinez\Desktop\ECOVIDSEGUNDAVERSION\Copia%20de%20P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martinez\Desktop\ECOVIDSEGUNDAVERSION\Copia%20de%20P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martinez\Desktop\ECOVIDSEGUNDAVERSION\Copia%20de%20P16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martinez\Desktop\ECOVIDSEGUNDAVERSION\Copia%20de%20P1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Usuarios\dora.esparza\Documents\ECOVID_2\expandidos_generales\expandidos\P5_graficas_porcentajes%20respecto%20al%20tot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Usuarios\dora.esparza\Documents\ECOVID_2\expandidos_generales\expandidos\P5_graficas_porcentajes%20respecto%20al%20tot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Usuarios\dora.esparza\Documents\ECOVID_2\expandidos_generales\expandidos\P5_graficas_porcentajes%20respecto%20al%20tota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Usuarios\dora.esparza\Documents\ECOVID_2\expandidos_generales\expandidos\P4_graficas_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ana.nungaray\Documentos\ECOVID\Comparativo%20ECOVID%20VS.%20ECOVID%202\expandidos_generales\expandidos\P1_expandidos_%25recalculad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bean\Documents\Trabajo\ECOVID\2\P6_testig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bean\Documents\Trabajo\ECOVID\2\P6_testig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bean\Documents\Trabajo\ECOVID\2\P6_testigo_2411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Gráficas_total!$C$33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2584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4E0-442E-AF84-68DF5B0A0185}"/>
              </c:ext>
            </c:extLst>
          </c:dPt>
          <c:dPt>
            <c:idx val="2"/>
            <c:invertIfNegative val="0"/>
            <c:bubble3D val="0"/>
            <c:spPr>
              <a:solidFill>
                <a:srgbClr val="DDC82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4E0-442E-AF84-68DF5B0A01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062D14-FD42-4427-A19F-C0D9C1CDDCA0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0-442E-AF84-68DF5B0A01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38D526-9FB0-41C2-8A60-D44B03147A71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0-442E-AF84-68DF5B0A0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Gráficas_total!$D$32:$F$32</c:f>
              <c:strCache>
                <c:ptCount val="3"/>
                <c:pt idx="0">
                  <c:v>Segundo evento</c:v>
                </c:pt>
                <c:pt idx="2">
                  <c:v>Primer evento</c:v>
                </c:pt>
              </c:strCache>
            </c:strRef>
          </c:cat>
          <c:val>
            <c:numRef>
              <c:f>Gráficas_total!$D$33:$F$33</c:f>
              <c:numCache>
                <c:formatCode>General</c:formatCode>
                <c:ptCount val="3"/>
                <c:pt idx="0" formatCode="##0.0">
                  <c:v>86.579354295578199</c:v>
                </c:pt>
                <c:pt idx="2" formatCode="##0.0">
                  <c:v>93.185967017376854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0-442E-AF84-68DF5B0A0185}"/>
            </c:ext>
          </c:extLst>
        </c:ser>
        <c:ser>
          <c:idx val="1"/>
          <c:order val="1"/>
          <c:tx>
            <c:strRef>
              <c:f>Gráficas_total!$C$34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B9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4E0-442E-AF84-68DF5B0A0185}"/>
              </c:ext>
            </c:extLst>
          </c:dPt>
          <c:dPt>
            <c:idx val="2"/>
            <c:invertIfNegative val="0"/>
            <c:bubble3D val="0"/>
            <c:spPr>
              <a:solidFill>
                <a:srgbClr val="FBE98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24E0-442E-AF84-68DF5B0A01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C9C7FB-A98B-4223-94C3-3F78E22F6374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E0-442E-AF84-68DF5B0A01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645AB1-C578-43B4-B9A9-DB7F64921C8D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E0-442E-AF84-68DF5B0A0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Gráficas_total!$D$32:$F$32</c:f>
              <c:strCache>
                <c:ptCount val="3"/>
                <c:pt idx="0">
                  <c:v>Segundo evento</c:v>
                </c:pt>
                <c:pt idx="2">
                  <c:v>Primer evento</c:v>
                </c:pt>
              </c:strCache>
            </c:strRef>
          </c:cat>
          <c:val>
            <c:numRef>
              <c:f>Gráficas_total!$D$34:$F$34</c:f>
              <c:numCache>
                <c:formatCode>General</c:formatCode>
                <c:ptCount val="3"/>
                <c:pt idx="0" formatCode="##0.0">
                  <c:v>13.420645704421814</c:v>
                </c:pt>
                <c:pt idx="2" formatCode="##0.0">
                  <c:v>6.8140329826231509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E0-442E-AF84-68DF5B0A0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498861384"/>
        <c:axId val="498860072"/>
        <c:axId val="0"/>
      </c:bar3DChart>
      <c:catAx>
        <c:axId val="498861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8860072"/>
        <c:crosses val="autoZero"/>
        <c:auto val="1"/>
        <c:lblAlgn val="ctr"/>
        <c:lblOffset val="100"/>
        <c:noMultiLvlLbl val="0"/>
      </c:catAx>
      <c:valAx>
        <c:axId val="49886007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38100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8861384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P6_desglose!$E$33</c:f>
              <c:strCache>
                <c:ptCount val="1"/>
                <c:pt idx="0">
                  <c:v>Gobiernos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P6_desglose!$D$34</c:f>
              <c:strCache>
                <c:ptCount val="1"/>
                <c:pt idx="0">
                  <c:v>Primer evento</c:v>
                </c:pt>
              </c:strCache>
            </c:strRef>
          </c:cat>
          <c:val>
            <c:numRef>
              <c:f>P6_desglose!$E$34</c:f>
              <c:numCache>
                <c:formatCode>##0.0</c:formatCode>
                <c:ptCount val="1"/>
                <c:pt idx="0">
                  <c:v>6.9574147272700646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0-4941-B92D-BD231053DE0B}"/>
            </c:ext>
          </c:extLst>
        </c:ser>
        <c:ser>
          <c:idx val="1"/>
          <c:order val="1"/>
          <c:tx>
            <c:strRef>
              <c:f>P6_desglose!$F$33</c:f>
              <c:strCache>
                <c:ptCount val="1"/>
                <c:pt idx="0">
                  <c:v>Cámaras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P6_desglose!$D$34</c:f>
              <c:strCache>
                <c:ptCount val="1"/>
                <c:pt idx="0">
                  <c:v>Primer evento</c:v>
                </c:pt>
              </c:strCache>
            </c:strRef>
          </c:cat>
          <c:val>
            <c:numRef>
              <c:f>P6_desglose!$F$34</c:f>
              <c:numCache>
                <c:formatCode>##0.0</c:formatCode>
                <c:ptCount val="1"/>
                <c:pt idx="0">
                  <c:v>0.64482638854306207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0-4941-B92D-BD231053DE0B}"/>
            </c:ext>
          </c:extLst>
        </c:ser>
        <c:ser>
          <c:idx val="2"/>
          <c:order val="2"/>
          <c:tx>
            <c:strRef>
              <c:f>P6_desglose!$G$33</c:f>
              <c:strCache>
                <c:ptCount val="1"/>
                <c:pt idx="0">
                  <c:v>Otra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21-4BC1-8998-5753952B0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P6_desglose!$D$34</c:f>
              <c:strCache>
                <c:ptCount val="1"/>
                <c:pt idx="0">
                  <c:v>Primer evento</c:v>
                </c:pt>
              </c:strCache>
            </c:strRef>
          </c:cat>
          <c:val>
            <c:numRef>
              <c:f>P6_desglose!$G$34</c:f>
              <c:numCache>
                <c:formatCode>##0.0</c:formatCode>
                <c:ptCount val="1"/>
                <c:pt idx="0">
                  <c:v>0.26417006946678923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0-4941-B92D-BD231053D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6148040"/>
        <c:axId val="566160832"/>
      </c:barChart>
      <c:catAx>
        <c:axId val="566148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6160832"/>
        <c:crosses val="autoZero"/>
        <c:auto val="1"/>
        <c:lblAlgn val="ctr"/>
        <c:lblOffset val="100"/>
        <c:noMultiLvlLbl val="0"/>
      </c:catAx>
      <c:valAx>
        <c:axId val="566160832"/>
        <c:scaling>
          <c:orientation val="minMax"/>
          <c:max val="8"/>
          <c:min val="5.5"/>
        </c:scaling>
        <c:delete val="1"/>
        <c:axPos val="l"/>
        <c:numFmt formatCode="##0.0" sourceLinked="1"/>
        <c:majorTickMark val="none"/>
        <c:minorTickMark val="none"/>
        <c:tickLblPos val="nextTo"/>
        <c:crossAx val="566148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47373394924689"/>
          <c:y val="1.3884014907277737E-2"/>
          <c:w val="0.59023244302290789"/>
          <c:h val="0.81325284381298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'Gráfica_total '!$B$2</c:f>
              <c:strCache>
                <c:ptCount val="1"/>
                <c:pt idx="0">
                  <c:v>Segundo evento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'Gráfica_total '!$A$3:$A$6</c:f>
              <c:strCache>
                <c:ptCount val="4"/>
                <c:pt idx="0">
                  <c:v>Acceso a créditos nuevos</c:v>
                </c:pt>
                <c:pt idx="1">
                  <c:v>Transferencia de efectivo</c:v>
                </c:pt>
                <c:pt idx="2">
                  <c:v>Aplazamiento de pagos a créditos o servicios</c:v>
                </c:pt>
                <c:pt idx="3">
                  <c:v>Apoyos fiscales </c:v>
                </c:pt>
              </c:strCache>
            </c:strRef>
          </c:cat>
          <c:val>
            <c:numRef>
              <c:f>'Gráfica_total '!$B$3:$B$6</c:f>
              <c:numCache>
                <c:formatCode>##0.0</c:formatCode>
                <c:ptCount val="4"/>
                <c:pt idx="0">
                  <c:v>30.242282687435463</c:v>
                </c:pt>
                <c:pt idx="1">
                  <c:v>34.432220458905256</c:v>
                </c:pt>
                <c:pt idx="2">
                  <c:v>40.575821979125848</c:v>
                </c:pt>
                <c:pt idx="3">
                  <c:v>61.305564682315733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9-412A-9FB6-25A0657EF390}"/>
            </c:ext>
          </c:extLst>
        </c:ser>
        <c:ser>
          <c:idx val="1"/>
          <c:order val="1"/>
          <c:tx>
            <c:strRef>
              <c:f>'Gráfica_total '!$C$2</c:f>
              <c:strCache>
                <c:ptCount val="1"/>
                <c:pt idx="0">
                  <c:v>Primer evento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'Gráfica_total '!$A$3:$A$6</c:f>
              <c:strCache>
                <c:ptCount val="4"/>
                <c:pt idx="0">
                  <c:v>Acceso a créditos nuevos</c:v>
                </c:pt>
                <c:pt idx="1">
                  <c:v>Transferencia de efectivo</c:v>
                </c:pt>
                <c:pt idx="2">
                  <c:v>Aplazamiento de pagos a créditos o servicios</c:v>
                </c:pt>
                <c:pt idx="3">
                  <c:v>Apoyos fiscales </c:v>
                </c:pt>
              </c:strCache>
            </c:strRef>
          </c:cat>
          <c:val>
            <c:numRef>
              <c:f>'Gráfica_total '!$C$3:$C$6</c:f>
              <c:numCache>
                <c:formatCode>##0.0</c:formatCode>
                <c:ptCount val="4"/>
                <c:pt idx="0">
                  <c:v>40.989585411727148</c:v>
                </c:pt>
                <c:pt idx="1">
                  <c:v>41.346780803388377</c:v>
                </c:pt>
                <c:pt idx="2">
                  <c:v>55.1287279217565</c:v>
                </c:pt>
                <c:pt idx="3">
                  <c:v>61.212640721105629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9-412A-9FB6-25A0657EF3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39178600"/>
        <c:axId val="739184176"/>
      </c:barChart>
      <c:catAx>
        <c:axId val="73917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39184176"/>
        <c:crosses val="autoZero"/>
        <c:auto val="1"/>
        <c:lblAlgn val="ctr"/>
        <c:lblOffset val="100"/>
        <c:noMultiLvlLbl val="0"/>
      </c:catAx>
      <c:valAx>
        <c:axId val="739184176"/>
        <c:scaling>
          <c:orientation val="minMax"/>
          <c:max val="8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391786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51369892972344E-2"/>
          <c:y val="0.19907816139302764"/>
          <c:w val="0.93117848322090524"/>
          <c:h val="0.604739124899566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Escenarios!$C$64</c:f>
              <c:strCache>
                <c:ptCount val="1"/>
                <c:pt idx="0">
                  <c:v>Disminuyan</c:v>
                </c:pt>
              </c:strCache>
            </c:strRef>
          </c:tx>
          <c:spPr>
            <a:solidFill>
              <a:srgbClr val="FDF1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B0A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5CA-479F-870A-7F9EBA23C24D}"/>
              </c:ext>
            </c:extLst>
          </c:dPt>
          <c:dPt>
            <c:idx val="3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5CA-479F-870A-7F9EBA23C24D}"/>
              </c:ext>
            </c:extLst>
          </c:dPt>
          <c:dPt>
            <c:idx val="4"/>
            <c:invertIfNegative val="0"/>
            <c:bubble3D val="0"/>
            <c:spPr>
              <a:solidFill>
                <a:srgbClr val="FFB0A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C5CA-479F-870A-7F9EBA23C24D}"/>
              </c:ext>
            </c:extLst>
          </c:dPt>
          <c:dPt>
            <c:idx val="5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5CA-479F-870A-7F9EBA23C24D}"/>
              </c:ext>
            </c:extLst>
          </c:dPt>
          <c:dPt>
            <c:idx val="7"/>
            <c:invertIfNegative val="0"/>
            <c:bubble3D val="0"/>
            <c:spPr>
              <a:solidFill>
                <a:srgbClr val="FFB0A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5CA-479F-870A-7F9EBA23C24D}"/>
              </c:ext>
            </c:extLst>
          </c:dPt>
          <c:dPt>
            <c:idx val="10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5CA-479F-870A-7F9EBA23C24D}"/>
              </c:ext>
            </c:extLst>
          </c:dPt>
          <c:dPt>
            <c:idx val="12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8-C5CA-479F-870A-7F9EBA23C24D}"/>
              </c:ext>
            </c:extLst>
          </c:dPt>
          <c:dPt>
            <c:idx val="14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5CA-479F-870A-7F9EBA23C24D}"/>
              </c:ext>
            </c:extLst>
          </c:dPt>
          <c:dPt>
            <c:idx val="16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A-C5CA-479F-870A-7F9EBA23C24D}"/>
              </c:ext>
            </c:extLst>
          </c:dPt>
          <c:dPt>
            <c:idx val="19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5CA-479F-870A-7F9EBA23C24D}"/>
              </c:ext>
            </c:extLst>
          </c:dPt>
          <c:dPt>
            <c:idx val="21"/>
            <c:invertIfNegative val="0"/>
            <c:bubble3D val="0"/>
            <c:spPr>
              <a:solidFill>
                <a:srgbClr val="FDF199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C-C5CA-479F-870A-7F9EBA23C24D}"/>
              </c:ext>
            </c:extLst>
          </c:dPt>
          <c:dPt>
            <c:idx val="23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5CA-479F-870A-7F9EBA23C24D}"/>
              </c:ext>
            </c:extLst>
          </c:dPt>
          <c:dPt>
            <c:idx val="25"/>
            <c:invertIfNegative val="0"/>
            <c:bubble3D val="0"/>
            <c:spPr>
              <a:solidFill>
                <a:srgbClr val="FDF1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E-C5CA-479F-870A-7F9EBA23C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Escenarios!$A$65:$B$72</c:f>
              <c:multiLvlStrCache>
                <c:ptCount val="8"/>
                <c:lvl>
                  <c:pt idx="0">
                    <c:v>Primer evento</c:v>
                  </c:pt>
                  <c:pt idx="1">
                    <c:v>Segundo evento</c:v>
                  </c:pt>
                  <c:pt idx="3">
                    <c:v>Primer evento</c:v>
                  </c:pt>
                  <c:pt idx="4">
                    <c:v>Segundo evento</c:v>
                  </c:pt>
                  <c:pt idx="6">
                    <c:v>Primer evento</c:v>
                  </c:pt>
                  <c:pt idx="7">
                    <c:v>Segundo evento</c:v>
                  </c:pt>
                </c:lvl>
                <c:lvl>
                  <c:pt idx="0">
                    <c:v>Nacional</c:v>
                  </c:pt>
                  <c:pt idx="3">
                    <c:v>Nacional</c:v>
                  </c:pt>
                  <c:pt idx="6">
                    <c:v>Nacional</c:v>
                  </c:pt>
                </c:lvl>
              </c:multiLvlStrCache>
            </c:multiLvlStrRef>
          </c:cat>
          <c:val>
            <c:numRef>
              <c:f>Escenarios!$C$65:$C$72</c:f>
              <c:numCache>
                <c:formatCode>0.0</c:formatCode>
                <c:ptCount val="8"/>
                <c:pt idx="0">
                  <c:v>70.979095618471206</c:v>
                </c:pt>
                <c:pt idx="1">
                  <c:v>48.47341731063824</c:v>
                </c:pt>
                <c:pt idx="3" formatCode="##0.0">
                  <c:v>46.949878385833166</c:v>
                </c:pt>
                <c:pt idx="4" formatCode="##0.0">
                  <c:v>31.83844854227857</c:v>
                </c:pt>
                <c:pt idx="6" formatCode="##0.0">
                  <c:v>23.05589441259691</c:v>
                </c:pt>
                <c:pt idx="7" formatCode="##0.0">
                  <c:v>9.5397823146653078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A-479F-870A-7F9EBA23C24D}"/>
            </c:ext>
          </c:extLst>
        </c:ser>
        <c:ser>
          <c:idx val="1"/>
          <c:order val="1"/>
          <c:tx>
            <c:strRef>
              <c:f>Escenarios!$D$64</c:f>
              <c:strCache>
                <c:ptCount val="1"/>
                <c:pt idx="0">
                  <c:v>Permanezcan igual</c:v>
                </c:pt>
              </c:strCache>
            </c:strRef>
          </c:tx>
          <c:spPr>
            <a:solidFill>
              <a:srgbClr val="FADE1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C-C5CA-479F-870A-7F9EBA23C24D}"/>
              </c:ext>
            </c:extLst>
          </c:dPt>
          <c:dPt>
            <c:idx val="3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2-C5CA-479F-870A-7F9EBA23C2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C5CA-479F-870A-7F9EBA23C24D}"/>
              </c:ext>
            </c:extLst>
          </c:dPt>
          <c:dPt>
            <c:idx val="5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5CA-479F-870A-7F9EBA23C24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E-C5CA-479F-870A-7F9EBA23C24D}"/>
              </c:ext>
            </c:extLst>
          </c:dPt>
          <c:dPt>
            <c:idx val="10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5CA-479F-870A-7F9EBA23C24D}"/>
              </c:ext>
            </c:extLst>
          </c:dPt>
          <c:dPt>
            <c:idx val="12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0-C5CA-479F-870A-7F9EBA23C24D}"/>
              </c:ext>
            </c:extLst>
          </c:dPt>
          <c:dPt>
            <c:idx val="14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5CA-479F-870A-7F9EBA23C24D}"/>
              </c:ext>
            </c:extLst>
          </c:dPt>
          <c:dPt>
            <c:idx val="16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2-C5CA-479F-870A-7F9EBA23C24D}"/>
              </c:ext>
            </c:extLst>
          </c:dPt>
          <c:dPt>
            <c:idx val="19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5CA-479F-870A-7F9EBA23C24D}"/>
              </c:ext>
            </c:extLst>
          </c:dPt>
          <c:dPt>
            <c:idx val="21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4-C5CA-479F-870A-7F9EBA23C24D}"/>
              </c:ext>
            </c:extLst>
          </c:dPt>
          <c:dPt>
            <c:idx val="23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5CA-479F-870A-7F9EBA23C24D}"/>
              </c:ext>
            </c:extLst>
          </c:dPt>
          <c:dPt>
            <c:idx val="25"/>
            <c:invertIfNegative val="0"/>
            <c:bubble3D val="0"/>
            <c:spPr>
              <a:solidFill>
                <a:srgbClr val="FADE1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6-C5CA-479F-870A-7F9EBA23C24D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40.0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CA-479F-870A-7F9EBA23C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Escenarios!$A$65:$B$72</c:f>
              <c:multiLvlStrCache>
                <c:ptCount val="8"/>
                <c:lvl>
                  <c:pt idx="0">
                    <c:v>Primer evento</c:v>
                  </c:pt>
                  <c:pt idx="1">
                    <c:v>Segundo evento</c:v>
                  </c:pt>
                  <c:pt idx="3">
                    <c:v>Primer evento</c:v>
                  </c:pt>
                  <c:pt idx="4">
                    <c:v>Segundo evento</c:v>
                  </c:pt>
                  <c:pt idx="6">
                    <c:v>Primer evento</c:v>
                  </c:pt>
                  <c:pt idx="7">
                    <c:v>Segundo evento</c:v>
                  </c:pt>
                </c:lvl>
                <c:lvl>
                  <c:pt idx="0">
                    <c:v>Nacional</c:v>
                  </c:pt>
                  <c:pt idx="3">
                    <c:v>Nacional</c:v>
                  </c:pt>
                  <c:pt idx="6">
                    <c:v>Nacional</c:v>
                  </c:pt>
                </c:lvl>
              </c:multiLvlStrCache>
            </c:multiLvlStrRef>
          </c:cat>
          <c:val>
            <c:numRef>
              <c:f>Escenarios!$D$65:$D$72</c:f>
              <c:numCache>
                <c:formatCode>0.0</c:formatCode>
                <c:ptCount val="8"/>
                <c:pt idx="0">
                  <c:v>24.806138496283538</c:v>
                </c:pt>
                <c:pt idx="1">
                  <c:v>46.689977828147519</c:v>
                </c:pt>
                <c:pt idx="3" formatCode="##0.0">
                  <c:v>32.555294147729064</c:v>
                </c:pt>
                <c:pt idx="4" formatCode="##0.0">
                  <c:v>39.938424842181</c:v>
                </c:pt>
                <c:pt idx="6" formatCode="##0.0">
                  <c:v>40.944958240294923</c:v>
                </c:pt>
                <c:pt idx="7" formatCode="##0.0">
                  <c:v>38.170578576544735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A-479F-870A-7F9EBA23C24D}"/>
            </c:ext>
          </c:extLst>
        </c:ser>
        <c:ser>
          <c:idx val="2"/>
          <c:order val="2"/>
          <c:tx>
            <c:strRef>
              <c:f>Escenarios!$E$64</c:f>
              <c:strCache>
                <c:ptCount val="1"/>
                <c:pt idx="0">
                  <c:v>Aumenten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5CA-479F-870A-7F9EBA23C24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4-C5CA-479F-870A-7F9EBA23C24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4B-A149-435D-A036-BF2681D07DA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5CA-479F-870A-7F9EBA23C24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6-C5CA-479F-870A-7F9EBA23C24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5CA-479F-870A-7F9EBA23C24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8-C5CA-479F-870A-7F9EBA23C24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5CA-479F-870A-7F9EBA23C24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A-C5CA-479F-870A-7F9EBA23C24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5CA-479F-870A-7F9EBA23C24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5CA-479F-870A-7F9EBA23C24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0-C5CA-479F-870A-7F9EBA23C24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5CA-479F-870A-7F9EBA23C24D}"/>
              </c:ext>
            </c:extLst>
          </c:dPt>
          <c:dLbls>
            <c:dLbl>
              <c:idx val="0"/>
              <c:layout>
                <c:manualLayout>
                  <c:x val="0"/>
                  <c:y val="-8.98219434908500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A149-435D-A036-BF2681D07DA9}"/>
                </c:ext>
              </c:extLst>
            </c:dLbl>
            <c:dLbl>
              <c:idx val="1"/>
              <c:layout>
                <c:manualLayout>
                  <c:x val="2.9029579999121828E-3"/>
                  <c:y val="9.611516482460351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CA-479F-870A-7F9EBA23C24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5CA-479F-870A-7F9EBA23C24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E9-4E72-827B-D30F3517E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Escenarios!$A$65:$B$72</c:f>
              <c:multiLvlStrCache>
                <c:ptCount val="8"/>
                <c:lvl>
                  <c:pt idx="0">
                    <c:v>Primer evento</c:v>
                  </c:pt>
                  <c:pt idx="1">
                    <c:v>Segundo evento</c:v>
                  </c:pt>
                  <c:pt idx="3">
                    <c:v>Primer evento</c:v>
                  </c:pt>
                  <c:pt idx="4">
                    <c:v>Segundo evento</c:v>
                  </c:pt>
                  <c:pt idx="6">
                    <c:v>Primer evento</c:v>
                  </c:pt>
                  <c:pt idx="7">
                    <c:v>Segundo evento</c:v>
                  </c:pt>
                </c:lvl>
                <c:lvl>
                  <c:pt idx="0">
                    <c:v>Nacional</c:v>
                  </c:pt>
                  <c:pt idx="3">
                    <c:v>Nacional</c:v>
                  </c:pt>
                  <c:pt idx="6">
                    <c:v>Nacional</c:v>
                  </c:pt>
                </c:lvl>
              </c:multiLvlStrCache>
            </c:multiLvlStrRef>
          </c:cat>
          <c:val>
            <c:numRef>
              <c:f>Escenarios!$E$65:$E$72</c:f>
              <c:numCache>
                <c:formatCode>0.0</c:formatCode>
                <c:ptCount val="8"/>
                <c:pt idx="0">
                  <c:v>4.2147658852452476</c:v>
                </c:pt>
                <c:pt idx="1">
                  <c:v>4.8366048612142531</c:v>
                </c:pt>
                <c:pt idx="3" formatCode="##0.0">
                  <c:v>20.494827466437773</c:v>
                </c:pt>
                <c:pt idx="4" formatCode="##0.0">
                  <c:v>28.223126615540441</c:v>
                </c:pt>
                <c:pt idx="6" formatCode="##0.0">
                  <c:v>35.99914734710817</c:v>
                </c:pt>
                <c:pt idx="7" formatCode="##0.0">
                  <c:v>52.289639108789963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A-479F-870A-7F9EBA23C24D}"/>
            </c:ext>
          </c:extLst>
        </c:ser>
        <c:ser>
          <c:idx val="3"/>
          <c:order val="3"/>
          <c:tx>
            <c:v>Disminuyan</c:v>
          </c:tx>
          <c:spPr>
            <a:solidFill>
              <a:srgbClr val="FFB0A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48-A149-435D-A036-BF2681D07DA9}"/>
            </c:ext>
          </c:extLst>
        </c:ser>
        <c:ser>
          <c:idx val="4"/>
          <c:order val="4"/>
          <c:tx>
            <c:v>Permanezcan igual</c:v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49-A149-435D-A036-BF2681D07DA9}"/>
            </c:ext>
          </c:extLst>
        </c:ser>
        <c:ser>
          <c:idx val="5"/>
          <c:order val="5"/>
          <c:tx>
            <c:v>Aumenten</c:v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4A-A149-435D-A036-BF2681D07D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1316512"/>
        <c:axId val="641318808"/>
      </c:barChart>
      <c:catAx>
        <c:axId val="641316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1318808"/>
        <c:crosses val="autoZero"/>
        <c:auto val="1"/>
        <c:lblAlgn val="ctr"/>
        <c:lblOffset val="100"/>
        <c:noMultiLvlLbl val="0"/>
      </c:catAx>
      <c:valAx>
        <c:axId val="6413188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41316512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00633439150345"/>
          <c:y val="0.85884344022723402"/>
          <c:w val="0.61783248240853172"/>
          <c:h val="0.10949986202702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20766197384152E-2"/>
          <c:y val="3.1319881731714058E-2"/>
          <c:w val="0.93284741180878972"/>
          <c:h val="0.719637377374732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'P15 (2)'!$A$21</c:f>
              <c:strCache>
                <c:ptCount val="1"/>
                <c:pt idx="0">
                  <c:v>Micro</c:v>
                </c:pt>
              </c:strCache>
            </c:strRef>
          </c:tx>
          <c:spPr>
            <a:solidFill>
              <a:srgbClr val="7D7D7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7.3648805381582002E-3"/>
                  <c:y val="2.4946142358991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54-4E4F-A85A-50E4B5145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'P15 (2)'!$B$17:$F$17</c:f>
              <c:strCache>
                <c:ptCount val="3"/>
                <c:pt idx="0">
                  <c:v>Menos de 3 meses</c:v>
                </c:pt>
                <c:pt idx="1">
                  <c:v>De 3 a menos de 12 meses</c:v>
                </c:pt>
                <c:pt idx="2">
                  <c:v>De 12 meses a más</c:v>
                </c:pt>
              </c:strCache>
            </c:strRef>
          </c:cat>
          <c:val>
            <c:numRef>
              <c:f>'P15 (2)'!$B$21:$F$21</c:f>
              <c:numCache>
                <c:formatCode>0.0</c:formatCode>
                <c:ptCount val="3"/>
                <c:pt idx="0">
                  <c:v>16.258310615216484</c:v>
                </c:pt>
                <c:pt idx="1">
                  <c:v>46.589546165738895</c:v>
                </c:pt>
                <c:pt idx="2">
                  <c:v>37.152143219044618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4-4E4F-A85A-50E4B51455C4}"/>
            </c:ext>
          </c:extLst>
        </c:ser>
        <c:ser>
          <c:idx val="1"/>
          <c:order val="1"/>
          <c:tx>
            <c:strRef>
              <c:f>'P15 (2)'!$A$20</c:f>
              <c:strCache>
                <c:ptCount val="1"/>
                <c:pt idx="0">
                  <c:v>PyMES</c:v>
                </c:pt>
              </c:strCache>
            </c:strRef>
          </c:tx>
          <c:spPr>
            <a:solidFill>
              <a:srgbClr val="FF644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'P15 (2)'!$B$17:$F$17</c:f>
              <c:strCache>
                <c:ptCount val="3"/>
                <c:pt idx="0">
                  <c:v>Menos de 3 meses</c:v>
                </c:pt>
                <c:pt idx="1">
                  <c:v>De 3 a menos de 12 meses</c:v>
                </c:pt>
                <c:pt idx="2">
                  <c:v>De 12 meses a más</c:v>
                </c:pt>
              </c:strCache>
            </c:strRef>
          </c:cat>
          <c:val>
            <c:numRef>
              <c:f>'P15 (2)'!$B$20:$F$20</c:f>
              <c:numCache>
                <c:formatCode>0.0</c:formatCode>
                <c:ptCount val="3"/>
                <c:pt idx="0">
                  <c:v>10.828266511455618</c:v>
                </c:pt>
                <c:pt idx="1">
                  <c:v>47.896581825535229</c:v>
                </c:pt>
                <c:pt idx="2">
                  <c:v>41.275151663009147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4-4E4F-A85A-50E4B51455C4}"/>
            </c:ext>
          </c:extLst>
        </c:ser>
        <c:ser>
          <c:idx val="2"/>
          <c:order val="2"/>
          <c:tx>
            <c:strRef>
              <c:f>'P15 (2)'!$A$19</c:f>
              <c:strCache>
                <c:ptCount val="1"/>
                <c:pt idx="0">
                  <c:v>Grandes</c:v>
                </c:pt>
              </c:strCache>
            </c:strRef>
          </c:tx>
          <c:spPr>
            <a:solidFill>
              <a:srgbClr val="45AA2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'P15 (2)'!$B$17:$F$17</c:f>
              <c:strCache>
                <c:ptCount val="3"/>
                <c:pt idx="0">
                  <c:v>Menos de 3 meses</c:v>
                </c:pt>
                <c:pt idx="1">
                  <c:v>De 3 a menos de 12 meses</c:v>
                </c:pt>
                <c:pt idx="2">
                  <c:v>De 12 meses a más</c:v>
                </c:pt>
              </c:strCache>
            </c:strRef>
          </c:cat>
          <c:val>
            <c:numRef>
              <c:f>'P15 (2)'!$B$19:$F$19</c:f>
              <c:numCache>
                <c:formatCode>0.0</c:formatCode>
                <c:ptCount val="3"/>
                <c:pt idx="0">
                  <c:v>10.260508853394789</c:v>
                </c:pt>
                <c:pt idx="1">
                  <c:v>38.569866844671523</c:v>
                </c:pt>
                <c:pt idx="2">
                  <c:v>51.169624301933695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4-4E4F-A85A-50E4B51455C4}"/>
            </c:ext>
          </c:extLst>
        </c:ser>
        <c:ser>
          <c:idx val="3"/>
          <c:order val="3"/>
          <c:tx>
            <c:strRef>
              <c:f>'P15 (2)'!$A$18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rgbClr val="09B8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'P15 (2)'!$B$17:$F$17</c:f>
              <c:strCache>
                <c:ptCount val="3"/>
                <c:pt idx="0">
                  <c:v>Menos de 3 meses</c:v>
                </c:pt>
                <c:pt idx="1">
                  <c:v>De 3 a menos de 12 meses</c:v>
                </c:pt>
                <c:pt idx="2">
                  <c:v>De 12 meses a más</c:v>
                </c:pt>
              </c:strCache>
            </c:strRef>
          </c:cat>
          <c:val>
            <c:numRef>
              <c:f>'P15 (2)'!$B$18:$F$18</c:f>
              <c:numCache>
                <c:formatCode>0.0</c:formatCode>
                <c:ptCount val="3"/>
                <c:pt idx="0">
                  <c:v>15.832499844554953</c:v>
                </c:pt>
                <c:pt idx="1">
                  <c:v>46.606714001223992</c:v>
                </c:pt>
                <c:pt idx="2">
                  <c:v>37.560786154221063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4-4E4F-A85A-50E4B51455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23445888"/>
        <c:axId val="423451464"/>
      </c:barChart>
      <c:catAx>
        <c:axId val="42344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23451464"/>
        <c:crosses val="autoZero"/>
        <c:auto val="1"/>
        <c:lblAlgn val="ctr"/>
        <c:lblOffset val="100"/>
        <c:noMultiLvlLbl val="0"/>
      </c:catAx>
      <c:valAx>
        <c:axId val="42345146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38100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234458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37804864726"/>
          <c:y val="3.8008043212501036E-2"/>
          <c:w val="0.89083619224442478"/>
          <c:h val="0.7272883478541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Hoja1!$C$29:$E$29</c:f>
              <c:strCache>
                <c:ptCount val="3"/>
                <c:pt idx="0">
                  <c:v>Grandes</c:v>
                </c:pt>
                <c:pt idx="1">
                  <c:v>PyMES</c:v>
                </c:pt>
                <c:pt idx="2">
                  <c:v>Micro</c:v>
                </c:pt>
              </c:strCache>
            </c:strRef>
          </c:cat>
          <c:val>
            <c:numRef>
              <c:f>Hoja1!$C$30:$E$30</c:f>
              <c:numCache>
                <c:formatCode>##0.0</c:formatCode>
                <c:ptCount val="3"/>
                <c:pt idx="0">
                  <c:v>19.281573455284747</c:v>
                </c:pt>
                <c:pt idx="1">
                  <c:v>34.211957501441738</c:v>
                </c:pt>
                <c:pt idx="2">
                  <c:v>37.980079844150566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C-4009-9EEF-A8291BA15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749888"/>
        <c:axId val="490747592"/>
      </c:barChart>
      <c:catAx>
        <c:axId val="490749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0747592"/>
        <c:crosses val="autoZero"/>
        <c:auto val="1"/>
        <c:lblAlgn val="ctr"/>
        <c:lblOffset val="100"/>
        <c:noMultiLvlLbl val="0"/>
      </c:catAx>
      <c:valAx>
        <c:axId val="490747592"/>
        <c:scaling>
          <c:orientation val="minMax"/>
          <c:max val="6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07498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47475136288812"/>
          <c:y val="7.8502307734150401E-2"/>
          <c:w val="0.43600029495340203"/>
          <c:h val="0.69887326014652928"/>
        </c:manualLayout>
      </c:layout>
      <c:pieChart>
        <c:varyColors val="1"/>
        <c:ser>
          <c:idx val="0"/>
          <c:order val="0"/>
          <c:tx>
            <c:strRef>
              <c:f>'P17'!$B$20</c:f>
              <c:strCache>
                <c:ptCount val="1"/>
                <c:pt idx="0">
                  <c:v>Nacional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explosion val="3"/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FD70-44D9-8DFA-F6CAA7946D46}"/>
              </c:ext>
            </c:extLst>
          </c:dPt>
          <c:dPt>
            <c:idx val="1"/>
            <c:bubble3D val="0"/>
            <c:explosion val="7"/>
            <c:spPr>
              <a:solidFill>
                <a:srgbClr val="FF9B9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FD70-44D9-8DFA-F6CAA7946D46}"/>
              </c:ext>
            </c:extLst>
          </c:dPt>
          <c:dPt>
            <c:idx val="2"/>
            <c:bubble3D val="0"/>
            <c:explosion val="8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FD70-44D9-8DFA-F6CAA7946D46}"/>
              </c:ext>
            </c:extLst>
          </c:dPt>
          <c:dLbls>
            <c:dLbl>
              <c:idx val="0"/>
              <c:layout>
                <c:manualLayout>
                  <c:x val="4.1338582677165354E-3"/>
                  <c:y val="2.3913293026472677E-2"/>
                </c:manualLayout>
              </c:layout>
              <c:tx>
                <c:rich>
                  <a:bodyPr/>
                  <a:lstStyle/>
                  <a:p>
                    <a:fld id="{5632DAC0-0675-4FD9-AA4D-581D22EFAA69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70-44D9-8DFA-F6CAA7946D46}"/>
                </c:ext>
              </c:extLst>
            </c:dLbl>
            <c:dLbl>
              <c:idx val="1"/>
              <c:layout>
                <c:manualLayout>
                  <c:x val="2.1603863796825839E-2"/>
                  <c:y val="7.3609231228479052E-2"/>
                </c:manualLayout>
              </c:layout>
              <c:tx>
                <c:rich>
                  <a:bodyPr/>
                  <a:lstStyle/>
                  <a:p>
                    <a:fld id="{CB0E4ED5-1A26-4E0A-BE3B-9779C6ABF786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70-44D9-8DFA-F6CAA7946D46}"/>
                </c:ext>
              </c:extLst>
            </c:dLbl>
            <c:dLbl>
              <c:idx val="2"/>
              <c:layout>
                <c:manualLayout>
                  <c:x val="-2.2567455921287342E-3"/>
                  <c:y val="9.4123402113298945E-4"/>
                </c:manualLayout>
              </c:layout>
              <c:tx>
                <c:rich>
                  <a:bodyPr/>
                  <a:lstStyle/>
                  <a:p>
                    <a:fld id="{C223D642-6DA6-495F-9B69-CFC319F4C0EF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70-44D9-8DFA-F6CAA7946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'P17'!$C$19:$E$19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tienen deudas</c:v>
                </c:pt>
              </c:strCache>
            </c:strRef>
          </c:cat>
          <c:val>
            <c:numRef>
              <c:f>'P17'!$C$20:$E$20</c:f>
              <c:numCache>
                <c:formatCode>0.0</c:formatCode>
                <c:ptCount val="3"/>
                <c:pt idx="0" formatCode="##0.0">
                  <c:v>37.553525254737409</c:v>
                </c:pt>
                <c:pt idx="1">
                  <c:v>48.730346860822095</c:v>
                </c:pt>
                <c:pt idx="2">
                  <c:v>13.716127884440507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70-44D9-8DFA-F6CAA7946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50765299914619"/>
          <c:y val="1.3781500766959755E-2"/>
          <c:w val="0.72027913665731869"/>
          <c:h val="0.792388852562664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Hoja2!$C$10</c:f>
              <c:strCache>
                <c:ptCount val="1"/>
                <c:pt idx="0">
                  <c:v>     Micro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Hoja2!$B$11:$B$13</c:f>
              <c:strCache>
                <c:ptCount val="3"/>
                <c:pt idx="0">
                  <c:v>Adoptar turnos 
de trabajo </c:v>
                </c:pt>
                <c:pt idx="1">
                  <c:v>Oferta de 
nuevos bienes 
o servicios</c:v>
                </c:pt>
                <c:pt idx="2">
                  <c:v>Ventas por Internet</c:v>
                </c:pt>
              </c:strCache>
            </c:strRef>
          </c:cat>
          <c:val>
            <c:numRef>
              <c:f>Hoja2!$C$11:$C$13</c:f>
              <c:numCache>
                <c:formatCode>##0.0</c:formatCode>
                <c:ptCount val="3"/>
                <c:pt idx="0">
                  <c:v>27.024948261064299</c:v>
                </c:pt>
                <c:pt idx="1">
                  <c:v>33.153485336462687</c:v>
                </c:pt>
                <c:pt idx="2">
                  <c:v>49.14330970184556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1-4043-912E-FC866469B80E}"/>
            </c:ext>
          </c:extLst>
        </c:ser>
        <c:ser>
          <c:idx val="1"/>
          <c:order val="1"/>
          <c:tx>
            <c:strRef>
              <c:f>Hoja2!$D$10</c:f>
              <c:strCache>
                <c:ptCount val="1"/>
                <c:pt idx="0">
                  <c:v>     PyMES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Hoja2!$B$11:$B$13</c:f>
              <c:strCache>
                <c:ptCount val="3"/>
                <c:pt idx="0">
                  <c:v>Adoptar turnos 
de trabajo </c:v>
                </c:pt>
                <c:pt idx="1">
                  <c:v>Oferta de 
nuevos bienes 
o servicios</c:v>
                </c:pt>
                <c:pt idx="2">
                  <c:v>Ventas por Internet</c:v>
                </c:pt>
              </c:strCache>
            </c:strRef>
          </c:cat>
          <c:val>
            <c:numRef>
              <c:f>Hoja2!$D$11:$D$13</c:f>
              <c:numCache>
                <c:formatCode>##0.0</c:formatCode>
                <c:ptCount val="3"/>
                <c:pt idx="0">
                  <c:v>38.12262889242978</c:v>
                </c:pt>
                <c:pt idx="1">
                  <c:v>24.904090798328554</c:v>
                </c:pt>
                <c:pt idx="2">
                  <c:v>46.110373562237555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1-4043-912E-FC866469B80E}"/>
            </c:ext>
          </c:extLst>
        </c:ser>
        <c:ser>
          <c:idx val="2"/>
          <c:order val="2"/>
          <c:tx>
            <c:strRef>
              <c:f>Hoja2!$E$10</c:f>
              <c:strCache>
                <c:ptCount val="1"/>
                <c:pt idx="0">
                  <c:v>     Grandes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Hoja2!$B$11:$B$13</c:f>
              <c:strCache>
                <c:ptCount val="3"/>
                <c:pt idx="0">
                  <c:v>Adoptar turnos 
de trabajo </c:v>
                </c:pt>
                <c:pt idx="1">
                  <c:v>Oferta de 
nuevos bienes 
o servicios</c:v>
                </c:pt>
                <c:pt idx="2">
                  <c:v>Ventas por Internet</c:v>
                </c:pt>
              </c:strCache>
            </c:strRef>
          </c:cat>
          <c:val>
            <c:numRef>
              <c:f>Hoja2!$E$11:$E$13</c:f>
              <c:numCache>
                <c:formatCode>##0.0</c:formatCode>
                <c:ptCount val="3"/>
                <c:pt idx="0">
                  <c:v>48.741451207975487</c:v>
                </c:pt>
                <c:pt idx="1">
                  <c:v>16.198437245590615</c:v>
                </c:pt>
                <c:pt idx="2">
                  <c:v>37.114788513655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41-4043-912E-FC866469B80E}"/>
            </c:ext>
          </c:extLst>
        </c:ser>
        <c:ser>
          <c:idx val="3"/>
          <c:order val="3"/>
          <c:tx>
            <c:strRef>
              <c:f>Hoja2!$F$10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BB41-4043-912E-FC866469B8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Hoja2!$B$11:$B$13</c:f>
              <c:strCache>
                <c:ptCount val="3"/>
                <c:pt idx="0">
                  <c:v>Adoptar turnos 
de trabajo </c:v>
                </c:pt>
                <c:pt idx="1">
                  <c:v>Oferta de 
nuevos bienes 
o servicios</c:v>
                </c:pt>
                <c:pt idx="2">
                  <c:v>Ventas por Internet</c:v>
                </c:pt>
              </c:strCache>
            </c:strRef>
          </c:cat>
          <c:val>
            <c:numRef>
              <c:f>Hoja2!$F$11:$F$13</c:f>
              <c:numCache>
                <c:formatCode>##0.0</c:formatCode>
                <c:ptCount val="3"/>
                <c:pt idx="0">
                  <c:v>28.119244958334406</c:v>
                </c:pt>
                <c:pt idx="1">
                  <c:v>32.3311639689041</c:v>
                </c:pt>
                <c:pt idx="2">
                  <c:v>48.777605068096001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41-4043-912E-FC866469B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0742672"/>
        <c:axId val="490750216"/>
      </c:barChart>
      <c:catAx>
        <c:axId val="49074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0750216"/>
        <c:crosses val="autoZero"/>
        <c:auto val="1"/>
        <c:lblAlgn val="ctr"/>
        <c:lblOffset val="100"/>
        <c:noMultiLvlLbl val="0"/>
      </c:catAx>
      <c:valAx>
        <c:axId val="490750216"/>
        <c:scaling>
          <c:orientation val="minMax"/>
        </c:scaling>
        <c:delete val="0"/>
        <c:axPos val="b"/>
        <c:numFmt formatCode="##0.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0742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18363078140932"/>
          <c:y val="0"/>
          <c:w val="0.71710631649977885"/>
          <c:h val="0.78868049360675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Hoja2!$C$7</c:f>
              <c:strCache>
                <c:ptCount val="1"/>
                <c:pt idx="0">
                  <c:v>     Micro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Hoja2!$B$8:$B$9</c:f>
              <c:strCache>
                <c:ptCount val="2"/>
                <c:pt idx="0">
                  <c:v>Diversificar 
las cadenas 
de suministro</c:v>
                </c:pt>
                <c:pt idx="1">
                  <c:v>El trabajo en casa 
(Home Office)</c:v>
                </c:pt>
              </c:strCache>
            </c:strRef>
          </c:cat>
          <c:val>
            <c:numRef>
              <c:f>Hoja2!$C$8:$C$9</c:f>
              <c:numCache>
                <c:formatCode>##0.0</c:formatCode>
                <c:ptCount val="2"/>
                <c:pt idx="0">
                  <c:v>7.4114275550085011</c:v>
                </c:pt>
                <c:pt idx="1">
                  <c:v>11.231931869886356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A-44EA-8D45-01E41290D6FA}"/>
            </c:ext>
          </c:extLst>
        </c:ser>
        <c:ser>
          <c:idx val="1"/>
          <c:order val="1"/>
          <c:tx>
            <c:strRef>
              <c:f>Hoja2!$D$7</c:f>
              <c:strCache>
                <c:ptCount val="1"/>
                <c:pt idx="0">
                  <c:v>     PyMES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Hoja2!$B$8:$B$9</c:f>
              <c:strCache>
                <c:ptCount val="2"/>
                <c:pt idx="0">
                  <c:v>Diversificar 
las cadenas 
de suministro</c:v>
                </c:pt>
                <c:pt idx="1">
                  <c:v>El trabajo en casa 
(Home Office)</c:v>
                </c:pt>
              </c:strCache>
            </c:strRef>
          </c:cat>
          <c:val>
            <c:numRef>
              <c:f>Hoja2!$D$8:$D$9</c:f>
              <c:numCache>
                <c:formatCode>##0.0</c:formatCode>
                <c:ptCount val="2"/>
                <c:pt idx="0">
                  <c:v>10.689318844011934</c:v>
                </c:pt>
                <c:pt idx="1">
                  <c:v>19.032471511808083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A-44EA-8D45-01E41290D6FA}"/>
            </c:ext>
          </c:extLst>
        </c:ser>
        <c:ser>
          <c:idx val="2"/>
          <c:order val="2"/>
          <c:tx>
            <c:strRef>
              <c:f>Hoja2!$E$7</c:f>
              <c:strCache>
                <c:ptCount val="1"/>
                <c:pt idx="0">
                  <c:v>     Grandes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Hoja2!$B$8:$B$9</c:f>
              <c:strCache>
                <c:ptCount val="2"/>
                <c:pt idx="0">
                  <c:v>Diversificar 
las cadenas 
de suministro</c:v>
                </c:pt>
                <c:pt idx="1">
                  <c:v>El trabajo en casa 
(Home Office)</c:v>
                </c:pt>
              </c:strCache>
            </c:strRef>
          </c:cat>
          <c:val>
            <c:numRef>
              <c:f>Hoja2!$E$8:$E$9</c:f>
              <c:numCache>
                <c:formatCode>##0.0</c:formatCode>
                <c:ptCount val="2"/>
                <c:pt idx="0">
                  <c:v>23.044101104641136</c:v>
                </c:pt>
                <c:pt idx="1">
                  <c:v>44.842886084080078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A-44EA-8D45-01E41290D6FA}"/>
            </c:ext>
          </c:extLst>
        </c:ser>
        <c:ser>
          <c:idx val="3"/>
          <c:order val="3"/>
          <c:tx>
            <c:strRef>
              <c:f>Hoja2!$F$7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Hoja2!$B$8:$B$9</c:f>
              <c:strCache>
                <c:ptCount val="2"/>
                <c:pt idx="0">
                  <c:v>Diversificar 
las cadenas 
de suministro</c:v>
                </c:pt>
                <c:pt idx="1">
                  <c:v>El trabajo en casa 
(Home Office)</c:v>
                </c:pt>
              </c:strCache>
            </c:strRef>
          </c:cat>
          <c:val>
            <c:numRef>
              <c:f>Hoja2!$F$8:$F$9</c:f>
              <c:numCache>
                <c:formatCode>##0.0</c:formatCode>
                <c:ptCount val="2"/>
                <c:pt idx="0">
                  <c:v>7.8354594299975613</c:v>
                </c:pt>
                <c:pt idx="1">
                  <c:v>12.201749603585913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A-44EA-8D45-01E41290D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6955760"/>
        <c:axId val="396953792"/>
      </c:barChart>
      <c:catAx>
        <c:axId val="39695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96953792"/>
        <c:crosses val="autoZero"/>
        <c:auto val="1"/>
        <c:lblAlgn val="ctr"/>
        <c:lblOffset val="100"/>
        <c:noMultiLvlLbl val="0"/>
      </c:catAx>
      <c:valAx>
        <c:axId val="396953792"/>
        <c:scaling>
          <c:orientation val="minMax"/>
          <c:max val="60"/>
        </c:scaling>
        <c:delete val="0"/>
        <c:axPos val="b"/>
        <c:numFmt formatCode="##0.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969557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63769067100475E-2"/>
          <c:y val="3.0550271260480519E-2"/>
          <c:w val="0.94678883756429844"/>
          <c:h val="0.65887714250560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Gráfica_nacional_2rondas!$A$54</c:f>
              <c:strCache>
                <c:ptCount val="1"/>
                <c:pt idx="0">
                  <c:v>Primer evento</c:v>
                </c:pt>
              </c:strCache>
            </c:strRef>
          </c:tx>
          <c:spPr>
            <a:solidFill>
              <a:srgbClr val="DDC8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Gráfica_nacional_2rondas!$B$53:$H$53</c:f>
              <c:strCache>
                <c:ptCount val="7"/>
                <c:pt idx="0">
                  <c:v>Disminución de los ingresos</c:v>
                </c:pt>
                <c:pt idx="1">
                  <c:v>Baja de demanda</c:v>
                </c:pt>
                <c:pt idx="2">
                  <c:v>Escasez de insumos y/o productos</c:v>
                </c:pt>
                <c:pt idx="4">
                  <c:v>Disminución de los ingresos</c:v>
                </c:pt>
                <c:pt idx="5">
                  <c:v>Baja de demanda</c:v>
                </c:pt>
                <c:pt idx="6">
                  <c:v>Escasez de insumos y/o productos</c:v>
                </c:pt>
              </c:strCache>
            </c:strRef>
          </c:cat>
          <c:val>
            <c:numRef>
              <c:f>Gráfica_nacional_2rondas!$B$54:$H$54</c:f>
              <c:numCache>
                <c:formatCode>0.0</c:formatCode>
                <c:ptCount val="7"/>
                <c:pt idx="0">
                  <c:v>85.118590680658073</c:v>
                </c:pt>
                <c:pt idx="1">
                  <c:v>67.637326572777525</c:v>
                </c:pt>
                <c:pt idx="2">
                  <c:v>31.606459567788431</c:v>
                </c:pt>
                <c:pt idx="4">
                  <c:v>56.251567099113998</c:v>
                </c:pt>
                <c:pt idx="5">
                  <c:v>54.563527438959085</c:v>
                </c:pt>
                <c:pt idx="6">
                  <c:v>44.003985598698904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A-4D5D-A36D-77EB7F62B097}"/>
            </c:ext>
          </c:extLst>
        </c:ser>
        <c:ser>
          <c:idx val="1"/>
          <c:order val="1"/>
          <c:tx>
            <c:strRef>
              <c:f>Gráfica_nacional_2rondas!$A$55</c:f>
              <c:strCache>
                <c:ptCount val="1"/>
                <c:pt idx="0">
                  <c:v>Segundo evento</c:v>
                </c:pt>
              </c:strCache>
            </c:strRef>
          </c:tx>
          <c:spPr>
            <a:solidFill>
              <a:srgbClr val="E2584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Gráfica_nacional_2rondas!$B$53:$H$53</c:f>
              <c:strCache>
                <c:ptCount val="7"/>
                <c:pt idx="0">
                  <c:v>Disminución de los ingresos</c:v>
                </c:pt>
                <c:pt idx="1">
                  <c:v>Baja de demanda</c:v>
                </c:pt>
                <c:pt idx="2">
                  <c:v>Escasez de insumos y/o productos</c:v>
                </c:pt>
                <c:pt idx="4">
                  <c:v>Disminución de los ingresos</c:v>
                </c:pt>
                <c:pt idx="5">
                  <c:v>Baja de demanda</c:v>
                </c:pt>
                <c:pt idx="6">
                  <c:v>Escasez de insumos y/o productos</c:v>
                </c:pt>
              </c:strCache>
            </c:strRef>
          </c:cat>
          <c:val>
            <c:numRef>
              <c:f>Gráfica_nacional_2rondas!$B$55:$H$55</c:f>
              <c:numCache>
                <c:formatCode>0.0</c:formatCode>
                <c:ptCount val="7"/>
                <c:pt idx="0">
                  <c:v>79.198033348864755</c:v>
                </c:pt>
                <c:pt idx="1">
                  <c:v>51.216855968049067</c:v>
                </c:pt>
                <c:pt idx="2">
                  <c:v>22.821716890077774</c:v>
                </c:pt>
                <c:pt idx="4">
                  <c:v>48.569415919719148</c:v>
                </c:pt>
                <c:pt idx="5">
                  <c:v>47.93566541253314</c:v>
                </c:pt>
                <c:pt idx="6">
                  <c:v>41.550575787272251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A-4D5D-A36D-77EB7F62B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9799240"/>
        <c:axId val="489799896"/>
      </c:barChart>
      <c:catAx>
        <c:axId val="4897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89799896"/>
        <c:crosses val="autoZero"/>
        <c:auto val="1"/>
        <c:lblAlgn val="ctr"/>
        <c:lblOffset val="100"/>
        <c:noMultiLvlLbl val="0"/>
      </c:catAx>
      <c:valAx>
        <c:axId val="48979989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89799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39961329502596E-2"/>
          <c:y val="3.4662149279474676E-2"/>
          <c:w val="0.94681564112689098"/>
          <c:h val="0.76235645630733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Gráfica_nacional_2rondas!$A$101</c:f>
              <c:strCache>
                <c:ptCount val="1"/>
                <c:pt idx="0">
                  <c:v>Primer evento</c:v>
                </c:pt>
              </c:strCache>
            </c:strRef>
          </c:tx>
          <c:spPr>
            <a:solidFill>
              <a:srgbClr val="DDC8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Gráfica_nacional_2rondas!$B$100:$O$100</c:f>
              <c:strCache>
                <c:ptCount val="14"/>
                <c:pt idx="0">
                  <c:v>Nacional</c:v>
                </c:pt>
                <c:pt idx="1">
                  <c:v>Grandes</c:v>
                </c:pt>
                <c:pt idx="2">
                  <c:v>PyMES</c:v>
                </c:pt>
                <c:pt idx="3">
                  <c:v>Micro</c:v>
                </c:pt>
                <c:pt idx="5">
                  <c:v>Nacional</c:v>
                </c:pt>
                <c:pt idx="6">
                  <c:v>Grandes</c:v>
                </c:pt>
                <c:pt idx="7">
                  <c:v>PyMES</c:v>
                </c:pt>
                <c:pt idx="8">
                  <c:v>Micro</c:v>
                </c:pt>
                <c:pt idx="10">
                  <c:v>Nacional</c:v>
                </c:pt>
                <c:pt idx="11">
                  <c:v>Grandes</c:v>
                </c:pt>
                <c:pt idx="12">
                  <c:v>PyMES</c:v>
                </c:pt>
                <c:pt idx="13">
                  <c:v>Micro</c:v>
                </c:pt>
              </c:strCache>
            </c:strRef>
          </c:cat>
          <c:val>
            <c:numRef>
              <c:f>Gráfica_nacional_2rondas!$B$101:$O$101</c:f>
              <c:numCache>
                <c:formatCode>0.0</c:formatCode>
                <c:ptCount val="14"/>
                <c:pt idx="0">
                  <c:v>85.118590680658073</c:v>
                </c:pt>
                <c:pt idx="1">
                  <c:v>33.534953601860622</c:v>
                </c:pt>
                <c:pt idx="2">
                  <c:v>80.746809997777518</c:v>
                </c:pt>
                <c:pt idx="3">
                  <c:v>85.947173804450443</c:v>
                </c:pt>
                <c:pt idx="5">
                  <c:v>67.637326572777525</c:v>
                </c:pt>
                <c:pt idx="6">
                  <c:v>29.101431019417916</c:v>
                </c:pt>
                <c:pt idx="7">
                  <c:v>65.488634574082184</c:v>
                </c:pt>
                <c:pt idx="8">
                  <c:v>68.173414817800889</c:v>
                </c:pt>
                <c:pt idx="10">
                  <c:v>31.606459567788431</c:v>
                </c:pt>
                <c:pt idx="11">
                  <c:v>23.090401248950872</c:v>
                </c:pt>
                <c:pt idx="12">
                  <c:v>27.93379016105823</c:v>
                </c:pt>
                <c:pt idx="13">
                  <c:v>31.962232799877278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4-441A-B4B5-B716858B33F0}"/>
            </c:ext>
          </c:extLst>
        </c:ser>
        <c:ser>
          <c:idx val="1"/>
          <c:order val="1"/>
          <c:tx>
            <c:strRef>
              <c:f>Gráfica_nacional_2rondas!$A$102</c:f>
              <c:strCache>
                <c:ptCount val="1"/>
                <c:pt idx="0">
                  <c:v>Segundo evento</c:v>
                </c:pt>
              </c:strCache>
            </c:strRef>
          </c:tx>
          <c:spPr>
            <a:solidFill>
              <a:srgbClr val="E2584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Gráfica_nacional_2rondas!$B$100:$O$100</c:f>
              <c:strCache>
                <c:ptCount val="14"/>
                <c:pt idx="0">
                  <c:v>Nacional</c:v>
                </c:pt>
                <c:pt idx="1">
                  <c:v>Grandes</c:v>
                </c:pt>
                <c:pt idx="2">
                  <c:v>PyMES</c:v>
                </c:pt>
                <c:pt idx="3">
                  <c:v>Micro</c:v>
                </c:pt>
                <c:pt idx="5">
                  <c:v>Nacional</c:v>
                </c:pt>
                <c:pt idx="6">
                  <c:v>Grandes</c:v>
                </c:pt>
                <c:pt idx="7">
                  <c:v>PyMES</c:v>
                </c:pt>
                <c:pt idx="8">
                  <c:v>Micro</c:v>
                </c:pt>
                <c:pt idx="10">
                  <c:v>Nacional</c:v>
                </c:pt>
                <c:pt idx="11">
                  <c:v>Grandes</c:v>
                </c:pt>
                <c:pt idx="12">
                  <c:v>PyMES</c:v>
                </c:pt>
                <c:pt idx="13">
                  <c:v>Micro</c:v>
                </c:pt>
              </c:strCache>
            </c:strRef>
          </c:cat>
          <c:val>
            <c:numRef>
              <c:f>Gráfica_nacional_2rondas!$B$102:$O$102</c:f>
              <c:numCache>
                <c:formatCode>0.0</c:formatCode>
                <c:ptCount val="14"/>
                <c:pt idx="0">
                  <c:v>79.198033348864755</c:v>
                </c:pt>
                <c:pt idx="1">
                  <c:v>11.886985673162059</c:v>
                </c:pt>
                <c:pt idx="2">
                  <c:v>73.656614619049336</c:v>
                </c:pt>
                <c:pt idx="3">
                  <c:v>80.267128525209145</c:v>
                </c:pt>
                <c:pt idx="5">
                  <c:v>51.216855968049067</c:v>
                </c:pt>
                <c:pt idx="6">
                  <c:v>13.131148440763365</c:v>
                </c:pt>
                <c:pt idx="7">
                  <c:v>47.235624181554421</c:v>
                </c:pt>
                <c:pt idx="8">
                  <c:v>51.884532833345411</c:v>
                </c:pt>
                <c:pt idx="10">
                  <c:v>22.821716890077774</c:v>
                </c:pt>
                <c:pt idx="11">
                  <c:v>13.529508170675056</c:v>
                </c:pt>
                <c:pt idx="12">
                  <c:v>19.012163233860157</c:v>
                </c:pt>
                <c:pt idx="13">
                  <c:v>23.19523390358912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4-441A-B4B5-B716858B3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4072352"/>
        <c:axId val="400139528"/>
      </c:barChart>
      <c:catAx>
        <c:axId val="4040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00139528"/>
        <c:crosses val="autoZero"/>
        <c:auto val="1"/>
        <c:lblAlgn val="ctr"/>
        <c:lblOffset val="100"/>
        <c:noMultiLvlLbl val="0"/>
      </c:catAx>
      <c:valAx>
        <c:axId val="4001395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040723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560408445009088E-2"/>
          <c:y val="4.1367130753479066E-2"/>
          <c:w val="0.95641011930462583"/>
          <c:h val="0.6671590270107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Gráfica_nacional_2rondas!$A$69</c:f>
              <c:strCache>
                <c:ptCount val="1"/>
                <c:pt idx="0">
                  <c:v>Primer evento</c:v>
                </c:pt>
              </c:strCache>
            </c:strRef>
          </c:tx>
          <c:spPr>
            <a:solidFill>
              <a:srgbClr val="DDC82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Gráfica_nacional_2rondas!$B$68:$F$68</c:f>
              <c:strCache>
                <c:ptCount val="5"/>
                <c:pt idx="0">
                  <c:v>Reducción de personal</c:v>
                </c:pt>
                <c:pt idx="1">
                  <c:v>Reducción de remuneraciones y/o prestaciones</c:v>
                </c:pt>
                <c:pt idx="3">
                  <c:v>Reducción de personal</c:v>
                </c:pt>
                <c:pt idx="4">
                  <c:v>Reducción de remuneraciones y/o prestaciones</c:v>
                </c:pt>
              </c:strCache>
            </c:strRef>
          </c:cat>
          <c:val>
            <c:numRef>
              <c:f>Gráfica_nacional_2rondas!$B$69:$F$69</c:f>
              <c:numCache>
                <c:formatCode>0.0</c:formatCode>
                <c:ptCount val="5"/>
                <c:pt idx="0">
                  <c:v>14.324817152370395</c:v>
                </c:pt>
                <c:pt idx="1">
                  <c:v>17.811047571385945</c:v>
                </c:pt>
                <c:pt idx="3">
                  <c:v>44.943416041867202</c:v>
                </c:pt>
                <c:pt idx="4">
                  <c:v>49.72615716203466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2-40F5-93FF-B1285325F194}"/>
            </c:ext>
          </c:extLst>
        </c:ser>
        <c:ser>
          <c:idx val="1"/>
          <c:order val="1"/>
          <c:tx>
            <c:strRef>
              <c:f>Gráfica_nacional_2rondas!$A$70</c:f>
              <c:strCache>
                <c:ptCount val="1"/>
                <c:pt idx="0">
                  <c:v>Segundo evento</c:v>
                </c:pt>
              </c:strCache>
            </c:strRef>
          </c:tx>
          <c:spPr>
            <a:solidFill>
              <a:srgbClr val="E2584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Gráfica_nacional_2rondas!$B$68:$F$68</c:f>
              <c:strCache>
                <c:ptCount val="5"/>
                <c:pt idx="0">
                  <c:v>Reducción de personal</c:v>
                </c:pt>
                <c:pt idx="1">
                  <c:v>Reducción de remuneraciones y/o prestaciones</c:v>
                </c:pt>
                <c:pt idx="3">
                  <c:v>Reducción de personal</c:v>
                </c:pt>
                <c:pt idx="4">
                  <c:v>Reducción de remuneraciones y/o prestaciones</c:v>
                </c:pt>
              </c:strCache>
            </c:strRef>
          </c:cat>
          <c:val>
            <c:numRef>
              <c:f>Gráfica_nacional_2rondas!$B$70:$F$70</c:f>
              <c:numCache>
                <c:formatCode>0.0</c:formatCode>
                <c:ptCount val="5"/>
                <c:pt idx="0">
                  <c:v>16.34808354038433</c:v>
                </c:pt>
                <c:pt idx="1">
                  <c:v>11.346618312894995</c:v>
                </c:pt>
                <c:pt idx="3">
                  <c:v>40.49410366736047</c:v>
                </c:pt>
                <c:pt idx="4">
                  <c:v>46.556199803992996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2-40F5-93FF-B1285325F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3455936"/>
        <c:axId val="393456592"/>
      </c:barChart>
      <c:catAx>
        <c:axId val="3934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93456592"/>
        <c:crosses val="autoZero"/>
        <c:auto val="1"/>
        <c:lblAlgn val="ctr"/>
        <c:lblOffset val="100"/>
        <c:noMultiLvlLbl val="0"/>
      </c:catAx>
      <c:valAx>
        <c:axId val="393456592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93455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TOTAL_3!$A$34</c:f>
              <c:strCache>
                <c:ptCount val="1"/>
                <c:pt idx="0">
                  <c:v>Instrumento paros técnicos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DC82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7FE8-4D1C-9823-385F988F946F}"/>
              </c:ext>
            </c:extLst>
          </c:dPt>
          <c:dPt>
            <c:idx val="2"/>
            <c:invertIfNegative val="0"/>
            <c:bubble3D val="0"/>
            <c:spPr>
              <a:solidFill>
                <a:srgbClr val="E2584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FE8-4D1C-9823-385F988F94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TOTAL_3!$B$32:$D$33</c:f>
              <c:multiLvlStrCache>
                <c:ptCount val="3"/>
                <c:lvl>
                  <c:pt idx="0">
                    <c:v>Primer evento</c:v>
                  </c:pt>
                  <c:pt idx="2">
                    <c:v>Segundo evento</c:v>
                  </c:pt>
                </c:lvl>
                <c:lvl>
                  <c:pt idx="0">
                    <c:v>Total</c:v>
                  </c:pt>
                </c:lvl>
              </c:multiLvlStrCache>
            </c:multiLvlStrRef>
          </c:cat>
          <c:val>
            <c:numRef>
              <c:f>TOTAL_3!$B$34:$D$34</c:f>
              <c:numCache>
                <c:formatCode>General</c:formatCode>
                <c:ptCount val="3"/>
                <c:pt idx="0" formatCode="0.0">
                  <c:v>59.564702865263698</c:v>
                </c:pt>
                <c:pt idx="2" formatCode="0.0">
                  <c:v>23.057725537823899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8-4D1C-9823-385F988F946F}"/>
            </c:ext>
          </c:extLst>
        </c:ser>
        <c:ser>
          <c:idx val="1"/>
          <c:order val="1"/>
          <c:tx>
            <c:strRef>
              <c:f>TOTAL_3!$A$35</c:f>
              <c:strCache>
                <c:ptCount val="1"/>
                <c:pt idx="0">
                  <c:v>No instrumentó paros técnicos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BE98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FE8-4D1C-9823-385F988F946F}"/>
              </c:ext>
            </c:extLst>
          </c:dPt>
          <c:dPt>
            <c:idx val="2"/>
            <c:invertIfNegative val="0"/>
            <c:bubble3D val="0"/>
            <c:spPr>
              <a:solidFill>
                <a:srgbClr val="FF9B9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7FE8-4D1C-9823-385F988F94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TOTAL_3!$B$32:$D$33</c:f>
              <c:multiLvlStrCache>
                <c:ptCount val="3"/>
                <c:lvl>
                  <c:pt idx="0">
                    <c:v>Primer evento</c:v>
                  </c:pt>
                  <c:pt idx="2">
                    <c:v>Segundo evento</c:v>
                  </c:pt>
                </c:lvl>
                <c:lvl>
                  <c:pt idx="0">
                    <c:v>Total</c:v>
                  </c:pt>
                </c:lvl>
              </c:multiLvlStrCache>
            </c:multiLvlStrRef>
          </c:cat>
          <c:val>
            <c:numRef>
              <c:f>TOTAL_3!$B$35:$D$35</c:f>
              <c:numCache>
                <c:formatCode>General</c:formatCode>
                <c:ptCount val="3"/>
                <c:pt idx="0" formatCode="0.0">
                  <c:v>40.435297134736302</c:v>
                </c:pt>
                <c:pt idx="2" formatCode="0.0">
                  <c:v>76.942274462176101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8-4D1C-9823-385F988F9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50"/>
        <c:shape val="box"/>
        <c:axId val="546105384"/>
        <c:axId val="546107024"/>
        <c:axId val="0"/>
      </c:bar3DChart>
      <c:catAx>
        <c:axId val="54610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46107024"/>
        <c:crosses val="autoZero"/>
        <c:auto val="1"/>
        <c:lblAlgn val="ctr"/>
        <c:lblOffset val="100"/>
        <c:noMultiLvlLbl val="0"/>
      </c:catAx>
      <c:valAx>
        <c:axId val="5461070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546105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9682263274783"/>
          <c:y val="1.6252955082742316E-2"/>
          <c:w val="0.79088287041042948"/>
          <c:h val="0.81929459615420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'Tamaño de empresa'!$K$30</c:f>
              <c:strCache>
                <c:ptCount val="1"/>
                <c:pt idx="0">
                  <c:v>Segundo evento</c:v>
                </c:pt>
              </c:strCache>
            </c:strRef>
          </c:tx>
          <c:spPr>
            <a:solidFill>
              <a:srgbClr val="E2584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'Tamaño de empresa'!$L$28:$R$29</c:f>
              <c:multiLvlStrCache>
                <c:ptCount val="7"/>
                <c:lvl>
                  <c:pt idx="0">
                    <c:v>Grandes</c:v>
                  </c:pt>
                  <c:pt idx="1">
                    <c:v>PyMES</c:v>
                  </c:pt>
                  <c:pt idx="2">
                    <c:v>Micro</c:v>
                  </c:pt>
                  <c:pt idx="4">
                    <c:v>Grandes</c:v>
                  </c:pt>
                  <c:pt idx="5">
                    <c:v>PyMES</c:v>
                  </c:pt>
                  <c:pt idx="6">
                    <c:v>Micro</c:v>
                  </c:pt>
                </c:lvl>
                <c:lvl>
                  <c:pt idx="0">
                    <c:v>Campañas de información y comunicación virtual</c:v>
                  </c:pt>
                  <c:pt idx="4">
                    <c:v>Medidas sanitarias</c:v>
                  </c:pt>
                </c:lvl>
              </c:multiLvlStrCache>
            </c:multiLvlStrRef>
          </c:cat>
          <c:val>
            <c:numRef>
              <c:f>'Tamaño de empresa'!$L$30:$R$30</c:f>
              <c:numCache>
                <c:formatCode>##0.0</c:formatCode>
                <c:ptCount val="7"/>
                <c:pt idx="0">
                  <c:v>92.800584511139121</c:v>
                </c:pt>
                <c:pt idx="1">
                  <c:v>77.540332958742368</c:v>
                </c:pt>
                <c:pt idx="2">
                  <c:v>53.926665340154649</c:v>
                </c:pt>
                <c:pt idx="4">
                  <c:v>98.903099805204789</c:v>
                </c:pt>
                <c:pt idx="5">
                  <c:v>98.568275782958708</c:v>
                </c:pt>
                <c:pt idx="6">
                  <c:v>95.866199292341918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1-45B1-97BC-236689AAFE74}"/>
            </c:ext>
          </c:extLst>
        </c:ser>
        <c:ser>
          <c:idx val="1"/>
          <c:order val="1"/>
          <c:tx>
            <c:strRef>
              <c:f>'Tamaño de empresa'!$K$31</c:f>
              <c:strCache>
                <c:ptCount val="1"/>
                <c:pt idx="0">
                  <c:v>Primer evento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'Tamaño de empresa'!$L$28:$R$29</c:f>
              <c:multiLvlStrCache>
                <c:ptCount val="7"/>
                <c:lvl>
                  <c:pt idx="0">
                    <c:v>Grandes</c:v>
                  </c:pt>
                  <c:pt idx="1">
                    <c:v>PyMES</c:v>
                  </c:pt>
                  <c:pt idx="2">
                    <c:v>Micro</c:v>
                  </c:pt>
                  <c:pt idx="4">
                    <c:v>Grandes</c:v>
                  </c:pt>
                  <c:pt idx="5">
                    <c:v>PyMES</c:v>
                  </c:pt>
                  <c:pt idx="6">
                    <c:v>Micro</c:v>
                  </c:pt>
                </c:lvl>
                <c:lvl>
                  <c:pt idx="0">
                    <c:v>Campañas de información y comunicación virtual</c:v>
                  </c:pt>
                  <c:pt idx="4">
                    <c:v>Medidas sanitarias</c:v>
                  </c:pt>
                </c:lvl>
              </c:multiLvlStrCache>
            </c:multiLvlStrRef>
          </c:cat>
          <c:val>
            <c:numRef>
              <c:f>'Tamaño de empresa'!$L$31:$R$31</c:f>
              <c:numCache>
                <c:formatCode>##0.0</c:formatCode>
                <c:ptCount val="7"/>
                <c:pt idx="0">
                  <c:v>92.059982073662297</c:v>
                </c:pt>
                <c:pt idx="1">
                  <c:v>58.334125869125721</c:v>
                </c:pt>
                <c:pt idx="2">
                  <c:v>40.137013452057666</c:v>
                </c:pt>
                <c:pt idx="4">
                  <c:v>95.595414165951681</c:v>
                </c:pt>
                <c:pt idx="5">
                  <c:v>90.062170463651938</c:v>
                </c:pt>
                <c:pt idx="6">
                  <c:v>86.396309268485297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1-45B1-97BC-236689AAF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6144208"/>
        <c:axId val="436150112"/>
      </c:barChart>
      <c:catAx>
        <c:axId val="43614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6150112"/>
        <c:crosses val="autoZero"/>
        <c:auto val="1"/>
        <c:lblAlgn val="ctr"/>
        <c:lblOffset val="100"/>
        <c:noMultiLvlLbl val="0"/>
      </c:catAx>
      <c:valAx>
        <c:axId val="43615011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381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36144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09202081325781"/>
          <c:y val="0.47374933492332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P6_total!$I$5</c:f>
              <c:strCache>
                <c:ptCount val="1"/>
                <c:pt idx="0">
                  <c:v>Primer evento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DDC82B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C0A-47BB-9705-6E79F77F5054}"/>
              </c:ext>
            </c:extLst>
          </c:dPt>
          <c:dPt>
            <c:idx val="1"/>
            <c:bubble3D val="0"/>
            <c:spPr>
              <a:solidFill>
                <a:srgbClr val="FBE98A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C0A-47BB-9705-6E79F77F5054}"/>
              </c:ext>
            </c:extLst>
          </c:dPt>
          <c:cat>
            <c:strRef>
              <c:f>P6_total!$J$4:$K$4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P6_total!$J$5:$K$5</c:f>
              <c:numCache>
                <c:formatCode>##0.0</c:formatCode>
                <c:ptCount val="2"/>
                <c:pt idx="0">
                  <c:v>7.834362675738956</c:v>
                </c:pt>
                <c:pt idx="1">
                  <c:v>92.165637324261056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A-47BB-9705-6E79F77F5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7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18551324877679"/>
          <c:y val="0.47697095873839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7187421318276369"/>
          <c:y val="7.8717135622887804E-2"/>
          <c:w val="0.63882861555028458"/>
          <c:h val="0.86391351621292711"/>
        </c:manualLayout>
      </c:layout>
      <c:doughnutChart>
        <c:varyColors val="1"/>
        <c:ser>
          <c:idx val="0"/>
          <c:order val="0"/>
          <c:tx>
            <c:strRef>
              <c:f>P6_total!$I$6</c:f>
              <c:strCache>
                <c:ptCount val="1"/>
                <c:pt idx="0">
                  <c:v>Segundo evento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3"/>
          <c:dPt>
            <c:idx val="0"/>
            <c:bubble3D val="0"/>
            <c:explosion val="0"/>
            <c:spPr>
              <a:solidFill>
                <a:srgbClr val="E2584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E0A-4961-8FF7-03D876CCA3DE}"/>
              </c:ext>
            </c:extLst>
          </c:dPt>
          <c:dPt>
            <c:idx val="1"/>
            <c:bubble3D val="0"/>
            <c:explosion val="0"/>
            <c:spPr>
              <a:solidFill>
                <a:srgbClr val="FF9B9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E0A-4961-8FF7-03D876CCA3DE}"/>
              </c:ext>
            </c:extLst>
          </c:dPt>
          <c:cat>
            <c:strRef>
              <c:f>P6_total!$J$4:$K$4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P6_total!$J$6:$K$6</c:f>
              <c:numCache>
                <c:formatCode>##0.0</c:formatCode>
                <c:ptCount val="2"/>
                <c:pt idx="0">
                  <c:v>5.8702747507640343</c:v>
                </c:pt>
                <c:pt idx="1">
                  <c:v>94.12972524923596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A-4961-8FF7-03D876CCA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P6_desglose!$E$37</c:f>
              <c:strCache>
                <c:ptCount val="1"/>
                <c:pt idx="0">
                  <c:v>Gobiernos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B00-49F4-9E05-BC308E014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P6_desglose!$D$38</c:f>
              <c:strCache>
                <c:ptCount val="1"/>
                <c:pt idx="0">
                  <c:v>Segundo evento</c:v>
                </c:pt>
              </c:strCache>
            </c:strRef>
          </c:cat>
          <c:val>
            <c:numRef>
              <c:f>P6_desglose!$E$38</c:f>
              <c:numCache>
                <c:formatCode>##0.0</c:formatCode>
                <c:ptCount val="1"/>
                <c:pt idx="0">
                  <c:v>5.3643677939413505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0-49F4-9E05-BC308E014643}"/>
            </c:ext>
          </c:extLst>
        </c:ser>
        <c:ser>
          <c:idx val="1"/>
          <c:order val="1"/>
          <c:tx>
            <c:strRef>
              <c:f>P6_desglose!$F$37</c:f>
              <c:strCache>
                <c:ptCount val="1"/>
                <c:pt idx="0">
                  <c:v>Cámaras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P6_desglose!$D$38</c:f>
              <c:strCache>
                <c:ptCount val="1"/>
                <c:pt idx="0">
                  <c:v>Segundo evento</c:v>
                </c:pt>
              </c:strCache>
            </c:strRef>
          </c:cat>
          <c:val>
            <c:numRef>
              <c:f>P6_desglose!$F$38</c:f>
              <c:numCache>
                <c:formatCode>##0.0</c:formatCode>
                <c:ptCount val="1"/>
                <c:pt idx="0">
                  <c:v>0.29842306164935894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0-49F4-9E05-BC308E014643}"/>
            </c:ext>
          </c:extLst>
        </c:ser>
        <c:ser>
          <c:idx val="2"/>
          <c:order val="2"/>
          <c:tx>
            <c:strRef>
              <c:f>P6_desglose!$G$37</c:f>
              <c:strCache>
                <c:ptCount val="1"/>
                <c:pt idx="0">
                  <c:v>Otra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P6_desglose!$D$38</c:f>
              <c:strCache>
                <c:ptCount val="1"/>
                <c:pt idx="0">
                  <c:v>Segundo evento</c:v>
                </c:pt>
              </c:strCache>
            </c:strRef>
          </c:cat>
          <c:val>
            <c:numRef>
              <c:f>P6_desglose!$G$38</c:f>
              <c:numCache>
                <c:formatCode>##0.0</c:formatCode>
                <c:ptCount val="1"/>
                <c:pt idx="0">
                  <c:v>0.22265265895706318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0-49F4-9E05-BC308E014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6431672"/>
        <c:axId val="556434296"/>
      </c:barChart>
      <c:catAx>
        <c:axId val="556431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6434296"/>
        <c:crosses val="autoZero"/>
        <c:auto val="1"/>
        <c:lblAlgn val="ctr"/>
        <c:lblOffset val="100"/>
        <c:noMultiLvlLbl val="0"/>
      </c:catAx>
      <c:valAx>
        <c:axId val="556434296"/>
        <c:scaling>
          <c:orientation val="minMax"/>
          <c:max val="6"/>
          <c:min val="4"/>
        </c:scaling>
        <c:delete val="1"/>
        <c:axPos val="l"/>
        <c:numFmt formatCode="##0.0" sourceLinked="1"/>
        <c:majorTickMark val="none"/>
        <c:minorTickMark val="none"/>
        <c:tickLblPos val="nextTo"/>
        <c:crossAx val="556431672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0.07998</cdr:x>
      <cdr:y>0.12342</cdr:y>
    </cdr:from>
    <cdr:to>
      <cdr:x>0.3316</cdr:x>
      <cdr:y>0.20301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49591" y="1315543"/>
          <a:ext cx="5503996" cy="848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Escenario </a:t>
          </a:r>
          <a:r>
            <a:rPr lang="es-MX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pesimista</a:t>
          </a:r>
          <a:r>
            <a:rPr lang="es-MX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0.78569</cdr:x>
      <cdr:y>0.12724</cdr:y>
    </cdr:from>
    <cdr:to>
      <cdr:x>1</cdr:x>
      <cdr:y>0.17294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7186372" y="1324990"/>
          <a:ext cx="4687868" cy="47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3200" b="1" dirty="0">
              <a:latin typeface="Arial" panose="020B0604020202020204" pitchFamily="34" charset="0"/>
              <a:cs typeface="Arial" panose="020B0604020202020204" pitchFamily="34" charset="0"/>
            </a:rPr>
            <a:t>Escenario</a:t>
          </a:r>
          <a:r>
            <a:rPr lang="es-MX" sz="32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3400" b="1" baseline="0" dirty="0">
              <a:latin typeface="Arial" panose="020B0604020202020204" pitchFamily="34" charset="0"/>
              <a:cs typeface="Arial" panose="020B0604020202020204" pitchFamily="34" charset="0"/>
            </a:rPr>
            <a:t>optimista</a:t>
          </a:r>
          <a:endParaRPr lang="es-MX" sz="3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0.01139</cdr:x>
      <cdr:y>0.11132</cdr:y>
    </cdr:from>
    <cdr:to>
      <cdr:x>0.03555</cdr:x>
      <cdr:y>0.17194</cdr:y>
    </cdr:to>
    <cdr:sp macro="" textlink="">
      <cdr:nvSpPr>
        <cdr:cNvPr id="4" name="CuadroTexto 6"/>
        <cdr:cNvSpPr txBox="1"/>
      </cdr:nvSpPr>
      <cdr:spPr>
        <a:xfrm xmlns:a="http://schemas.openxmlformats.org/drawingml/2006/main">
          <a:off x="249254" y="1205793"/>
          <a:ext cx="528482" cy="656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1pPr>
          <a:lvl2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2pPr>
          <a:lvl3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3pPr>
          <a:lvl4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4pPr>
          <a:lvl5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5pPr>
          <a:lvl6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6pPr>
          <a:lvl7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7pPr>
          <a:lvl8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8pPr>
          <a:lvl9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MX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rPr>
            <a:t>%</a:t>
          </a:r>
          <a:endParaRPr kumimoji="0" lang="en-US" sz="36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 pitchFamily="34" charset="0"/>
            <a:ea typeface="Helvetica Neue Medium"/>
            <a:cs typeface="Arial" panose="020B0604020202020204" pitchFamily="34" charset="0"/>
            <a:sym typeface="Helvetica Neue Medium"/>
          </a:endParaRPr>
        </a:p>
      </cdr:txBody>
    </cdr:sp>
  </cdr:relSizeAnchor>
  <cdr:relSizeAnchor xmlns:cdr="http://schemas.openxmlformats.org/drawingml/2006/chartDrawing">
    <cdr:from>
      <cdr:x>0.03323</cdr:x>
      <cdr:y>0.12882</cdr:y>
    </cdr:from>
    <cdr:to>
      <cdr:x>0.05033</cdr:x>
      <cdr:y>0.88493</cdr:y>
    </cdr:to>
    <cdr:sp macro="" textlink="">
      <cdr:nvSpPr>
        <cdr:cNvPr id="8" name="Rectángulo 7"/>
        <cdr:cNvSpPr/>
      </cdr:nvSpPr>
      <cdr:spPr>
        <a:xfrm xmlns:a="http://schemas.openxmlformats.org/drawingml/2006/main">
          <a:off x="726978" y="1395354"/>
          <a:ext cx="373994" cy="81900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cap="flat">
          <a:solidFill>
            <a:schemeClr val="bg1"/>
          </a:solidFill>
          <a:prstDash val="solid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0" tIns="0" rIns="0" bIns="0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1pPr>
          <a:lvl2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2pPr>
          <a:lvl3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3pPr>
          <a:lvl4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4pPr>
          <a:lvl5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5pPr>
          <a:lvl6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6pPr>
          <a:lvl7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7pPr>
          <a:lvl8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8pPr>
          <a:lvl9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s-MX" sz="30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D58F-DED2-43AA-B1B8-DE3ABE37891D}" type="datetimeFigureOut">
              <a:rPr lang="es-MX" smtClean="0"/>
              <a:t>30/11/2020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dirty="0"/>
              <a:t>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53EF-E351-40C6-BBEF-CFBFD1AB06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69461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5215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631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72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323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564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606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865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69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801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832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01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739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2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587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rcador de contenido 2"/>
          <p:cNvSpPr txBox="1">
            <a:spLocks noGrp="1"/>
          </p:cNvSpPr>
          <p:nvPr>
            <p:ph type="body" idx="13"/>
          </p:nvPr>
        </p:nvSpPr>
        <p:spPr>
          <a:xfrm>
            <a:off x="1436915" y="2330246"/>
            <a:ext cx="21267510" cy="9379974"/>
          </a:xfrm>
          <a:prstGeom prst="rect">
            <a:avLst/>
          </a:prstGeom>
        </p:spPr>
        <p:txBody>
          <a:bodyPr/>
          <a:lstStyle>
            <a:lvl1pPr marL="635000" indent="-635000">
              <a:spcBef>
                <a:spcPts val="0"/>
              </a:spcBef>
              <a:buClr>
                <a:srgbClr val="0074C8"/>
              </a:buClr>
              <a:defRPr sz="4500"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buClr>
                <a:srgbClr val="0074C8"/>
              </a:buClr>
              <a:defRPr sz="45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buClr>
                <a:srgbClr val="0074C8"/>
              </a:buClr>
              <a:defRPr sz="45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buClr>
                <a:srgbClr val="0074C8"/>
              </a:buClr>
              <a:defRPr sz="45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buClr>
                <a:srgbClr val="0074C8"/>
              </a:buClr>
              <a:defRPr sz="45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Haga clic para modificar el texto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1"/>
            <a:r>
              <a:t>Segundo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2"/>
            <a:r>
              <a:t>Tercer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3"/>
            <a:r>
              <a:t>Cuarto nivel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 lvl="4"/>
            <a:r>
              <a:t>Quinto nivel</a:t>
            </a:r>
          </a:p>
        </p:txBody>
      </p:sp>
      <p:sp>
        <p:nvSpPr>
          <p:cNvPr id="59" name="Título 1"/>
          <p:cNvSpPr txBox="1">
            <a:spLocks noGrp="1"/>
          </p:cNvSpPr>
          <p:nvPr>
            <p:ph type="body" sz="quarter" idx="14"/>
          </p:nvPr>
        </p:nvSpPr>
        <p:spPr>
          <a:xfrm>
            <a:off x="1436914" y="365124"/>
            <a:ext cx="21267510" cy="16832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9000" b="1">
                <a:solidFill>
                  <a:srgbClr val="002F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  <p:sp>
        <p:nvSpPr>
          <p:cNvPr id="60" name="Title Text"/>
          <p:cNvSpPr txBox="1">
            <a:spLocks noGrp="1"/>
          </p:cNvSpPr>
          <p:nvPr>
            <p:ph type="body" sz="quarter" idx="15"/>
          </p:nvPr>
        </p:nvSpPr>
        <p:spPr>
          <a:xfrm>
            <a:off x="6955970" y="12466122"/>
            <a:ext cx="16949060" cy="942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 para editar título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2456224" y="2312637"/>
            <a:ext cx="10994573" cy="6846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Conector recto 6"/>
          <p:cNvSpPr/>
          <p:nvPr/>
        </p:nvSpPr>
        <p:spPr>
          <a:xfrm>
            <a:off x="12112831" y="2306780"/>
            <a:ext cx="1" cy="2188031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4329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alida Institu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5.png" descr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93342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</p:sldLayoutIdLst>
  <p:transition spd="med"/>
  <p:hf sldNum="0"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ítulo 2"/>
          <p:cNvSpPr txBox="1">
            <a:spLocks noGrp="1"/>
          </p:cNvSpPr>
          <p:nvPr>
            <p:ph type="title"/>
          </p:nvPr>
        </p:nvSpPr>
        <p:spPr>
          <a:xfrm>
            <a:off x="12213621" y="4568540"/>
            <a:ext cx="10682323" cy="40106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MX" sz="6000" dirty="0"/>
              <a:t>Encuesta sobre el Impacto Económico Generado por COVID-19 en las Empresas </a:t>
            </a:r>
            <a:br>
              <a:rPr lang="es-MX" sz="6000" dirty="0"/>
            </a:br>
            <a:r>
              <a:rPr lang="es-MX" sz="6000" dirty="0"/>
              <a:t>Resultados Segundo evento</a:t>
            </a:r>
            <a:endParaRPr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401879" y="2628480"/>
            <a:ext cx="1028700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0" b="1" i="0" u="none" strike="noStrike" cap="none" spc="0" normalizeH="0" baseline="0" dirty="0">
                <a:ln>
                  <a:noFill/>
                </a:ln>
                <a:solidFill>
                  <a:srgbClr val="092F57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ECOVID-IE 2020</a:t>
            </a:r>
          </a:p>
        </p:txBody>
      </p:sp>
      <p:pic>
        <p:nvPicPr>
          <p:cNvPr id="6146" name="Picture 2" descr="Archivo:INEGI.png - Wikipedia, la enciclopedia lib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3561" y="9390469"/>
            <a:ext cx="2792952" cy="29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965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203582"/>
            <a:ext cx="90525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Disminución de los ingresos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body" idx="15"/>
          </p:nvPr>
        </p:nvSpPr>
        <p:spPr>
          <a:xfrm>
            <a:off x="429595" y="305691"/>
            <a:ext cx="23113193" cy="799861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/>
              <a:t>Tipo de afectaciones por tamaño de empresa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80395" y="2728037"/>
            <a:ext cx="725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1679126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29595" y="3323074"/>
          <a:ext cx="23501120" cy="838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8399756" y="2168293"/>
            <a:ext cx="90525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de demanda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512471" y="2203582"/>
            <a:ext cx="8372200" cy="595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Escasez de insumos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11172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body" idx="15"/>
          </p:nvPr>
        </p:nvSpPr>
        <p:spPr>
          <a:xfrm>
            <a:off x="804040" y="245829"/>
            <a:ext cx="22260911" cy="799861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/>
              <a:t>Tipo y nivel de afectación a la empresa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1433" y="1691415"/>
            <a:ext cx="725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817522" y="1346617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948339"/>
              </p:ext>
            </p:extLst>
          </p:nvPr>
        </p:nvGraphicFramePr>
        <p:xfrm>
          <a:off x="441433" y="2286450"/>
          <a:ext cx="23489282" cy="947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2222321" y="2261500"/>
            <a:ext cx="87544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Porcentaje</a:t>
            </a:r>
            <a:r>
              <a:rPr kumimoji="0" lang="es-MX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kumimoji="0" lang="es-MX" sz="32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de </a:t>
            </a:r>
            <a:r>
              <a:rPr kumimoji="0" lang="es-MX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empresas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82297" y="2245593"/>
            <a:ext cx="87544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Porcentaje de afectación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69657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/>
          <p:cNvSpPr txBox="1">
            <a:spLocks noGrp="1"/>
          </p:cNvSpPr>
          <p:nvPr>
            <p:ph type="body" idx="15"/>
          </p:nvPr>
        </p:nvSpPr>
        <p:spPr>
          <a:xfrm>
            <a:off x="5266987" y="2080205"/>
            <a:ext cx="1044042" cy="773083"/>
          </a:xfrm>
          <a:prstGeom prst="rect">
            <a:avLst/>
          </a:prstGeom>
        </p:spPr>
        <p:txBody>
          <a:bodyPr lIns="45719" rIns="45719" anchor="t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Helvetica"/>
                <a:cs typeface="Helvetica"/>
              </a:rPr>
              <a:t>%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88579" y="10559470"/>
            <a:ext cx="286247" cy="283779"/>
          </a:xfrm>
          <a:prstGeom prst="rect">
            <a:avLst/>
          </a:prstGeom>
          <a:solidFill>
            <a:srgbClr val="DDC82B"/>
          </a:solidFill>
          <a:ln w="25400" cap="flat">
            <a:solidFill>
              <a:srgbClr val="DDC82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587738" y="11021661"/>
            <a:ext cx="286247" cy="283779"/>
          </a:xfrm>
          <a:prstGeom prst="rect">
            <a:avLst/>
          </a:prstGeom>
          <a:solidFill>
            <a:srgbClr val="FF9B92"/>
          </a:solidFill>
          <a:ln w="25400" cap="flat">
            <a:solidFill>
              <a:srgbClr val="FF9B9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87738" y="10562777"/>
            <a:ext cx="286247" cy="283779"/>
          </a:xfrm>
          <a:prstGeom prst="rect">
            <a:avLst/>
          </a:prstGeom>
          <a:solidFill>
            <a:srgbClr val="E25844"/>
          </a:solidFill>
          <a:ln w="25400" cap="flat">
            <a:solidFill>
              <a:srgbClr val="E2584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88579" y="11067760"/>
            <a:ext cx="286247" cy="283779"/>
          </a:xfrm>
          <a:prstGeom prst="rect">
            <a:avLst/>
          </a:prstGeom>
          <a:solidFill>
            <a:srgbClr val="FBE98A"/>
          </a:solidFill>
          <a:ln w="25400" cap="flat">
            <a:solidFill>
              <a:srgbClr val="FBE98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80742" y="10377995"/>
            <a:ext cx="211712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Sí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929745" y="10381535"/>
            <a:ext cx="96983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Sí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327571"/>
              </p:ext>
            </p:extLst>
          </p:nvPr>
        </p:nvGraphicFramePr>
        <p:xfrm>
          <a:off x="4910908" y="2080205"/>
          <a:ext cx="13321963" cy="810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08118DF-5449-42CE-9752-C9C5E3FA46BE}"/>
              </a:ext>
            </a:extLst>
          </p:cNvPr>
          <p:cNvSpPr txBox="1"/>
          <p:nvPr/>
        </p:nvSpPr>
        <p:spPr>
          <a:xfrm>
            <a:off x="10047128" y="7126078"/>
            <a:ext cx="39708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18 días en promedio</a:t>
            </a:r>
            <a:endParaRPr kumimoji="0" lang="es-MX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8" name="Title Text"/>
          <p:cNvSpPr txBox="1">
            <a:spLocks noGrp="1"/>
          </p:cNvSpPr>
          <p:nvPr>
            <p:ph type="body" idx="15"/>
          </p:nvPr>
        </p:nvSpPr>
        <p:spPr>
          <a:xfrm>
            <a:off x="1146108" y="630866"/>
            <a:ext cx="20449005" cy="772425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Empresas con cierres temporales o paros técnicos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1146108" y="1724278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izquierda y derecha 69"/>
          <p:cNvSpPr/>
          <p:nvPr/>
        </p:nvSpPr>
        <p:spPr>
          <a:xfrm>
            <a:off x="9876900" y="6533789"/>
            <a:ext cx="4311301" cy="2395166"/>
          </a:xfrm>
          <a:prstGeom prst="leftRightArrow">
            <a:avLst/>
          </a:prstGeom>
          <a:noFill/>
          <a:ln w="1270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15994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2967996" y="10278283"/>
            <a:ext cx="4680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88099"/>
              </p:ext>
            </p:extLst>
          </p:nvPr>
        </p:nvGraphicFramePr>
        <p:xfrm>
          <a:off x="1332411" y="3004456"/>
          <a:ext cx="21984790" cy="854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Text"/>
          <p:cNvSpPr txBox="1">
            <a:spLocks noGrp="1"/>
          </p:cNvSpPr>
          <p:nvPr>
            <p:ph type="body" idx="15"/>
          </p:nvPr>
        </p:nvSpPr>
        <p:spPr>
          <a:xfrm>
            <a:off x="799979" y="322663"/>
            <a:ext cx="23153248" cy="1870276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/>
              <a:t>Medidas sanitarias implementadas en las empresas </a:t>
            </a:r>
          </a:p>
          <a:p>
            <a:r>
              <a:rPr lang="es-MX" b="1" dirty="0"/>
              <a:t>por tamaño</a:t>
            </a:r>
            <a:endParaRPr lang="es-MX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787407" y="2489021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045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03418" y="3546764"/>
            <a:ext cx="332509" cy="744518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3079302" y="3075391"/>
          <a:ext cx="11412795" cy="752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/>
        </p:nvGraphicFramePr>
        <p:xfrm>
          <a:off x="10301447" y="2727798"/>
          <a:ext cx="11020216" cy="803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F18A6BC7-8FAB-4839-87F9-F13ED8D93C7D}"/>
              </a:ext>
            </a:extLst>
          </p:cNvPr>
          <p:cNvSpPr/>
          <p:nvPr/>
        </p:nvSpPr>
        <p:spPr>
          <a:xfrm>
            <a:off x="2656468" y="6520469"/>
            <a:ext cx="496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18A6BC7-8FAB-4839-87F9-F13ED8D93C7D}"/>
              </a:ext>
            </a:extLst>
          </p:cNvPr>
          <p:cNvSpPr/>
          <p:nvPr/>
        </p:nvSpPr>
        <p:spPr>
          <a:xfrm>
            <a:off x="6315816" y="4298562"/>
            <a:ext cx="496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92.2%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18A6BC7-8FAB-4839-87F9-F13ED8D93C7D}"/>
              </a:ext>
            </a:extLst>
          </p:cNvPr>
          <p:cNvSpPr/>
          <p:nvPr/>
        </p:nvSpPr>
        <p:spPr>
          <a:xfrm>
            <a:off x="16940142" y="6543415"/>
            <a:ext cx="496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18A6BC7-8FAB-4839-87F9-F13ED8D93C7D}"/>
              </a:ext>
            </a:extLst>
          </p:cNvPr>
          <p:cNvSpPr/>
          <p:nvPr/>
        </p:nvSpPr>
        <p:spPr>
          <a:xfrm>
            <a:off x="13302137" y="4234145"/>
            <a:ext cx="496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94.1%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3B53123-EB53-4CF0-B559-6134A2B3244D}"/>
              </a:ext>
            </a:extLst>
          </p:cNvPr>
          <p:cNvCxnSpPr/>
          <p:nvPr/>
        </p:nvCxnSpPr>
        <p:spPr>
          <a:xfrm flipV="1">
            <a:off x="18843653" y="4262300"/>
            <a:ext cx="2835129" cy="1918022"/>
          </a:xfrm>
          <a:prstGeom prst="line">
            <a:avLst/>
          </a:prstGeom>
          <a:noFill/>
          <a:ln w="1143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D6C049-0634-4C45-994A-6DC8A1595961}"/>
              </a:ext>
            </a:extLst>
          </p:cNvPr>
          <p:cNvCxnSpPr/>
          <p:nvPr/>
        </p:nvCxnSpPr>
        <p:spPr>
          <a:xfrm>
            <a:off x="18843653" y="7438654"/>
            <a:ext cx="2835129" cy="3566803"/>
          </a:xfrm>
          <a:prstGeom prst="line">
            <a:avLst/>
          </a:prstGeom>
          <a:noFill/>
          <a:ln w="1143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20126707" y="3859746"/>
          <a:ext cx="5441104" cy="721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ED6C049-0634-4C45-994A-6DC8A1595961}"/>
              </a:ext>
            </a:extLst>
          </p:cNvPr>
          <p:cNvCxnSpPr/>
          <p:nvPr/>
        </p:nvCxnSpPr>
        <p:spPr>
          <a:xfrm>
            <a:off x="2612571" y="4408714"/>
            <a:ext cx="3130064" cy="1628508"/>
          </a:xfrm>
          <a:prstGeom prst="line">
            <a:avLst/>
          </a:prstGeom>
          <a:noFill/>
          <a:ln w="1143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4ED6C049-0634-4C45-994A-6DC8A1595961}"/>
              </a:ext>
            </a:extLst>
          </p:cNvPr>
          <p:cNvCxnSpPr/>
          <p:nvPr/>
        </p:nvCxnSpPr>
        <p:spPr>
          <a:xfrm flipV="1">
            <a:off x="2772007" y="7467016"/>
            <a:ext cx="2991275" cy="3538442"/>
          </a:xfrm>
          <a:prstGeom prst="line">
            <a:avLst/>
          </a:prstGeom>
          <a:noFill/>
          <a:ln w="1143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147295"/>
              </p:ext>
            </p:extLst>
          </p:nvPr>
        </p:nvGraphicFramePr>
        <p:xfrm>
          <a:off x="-939958" y="4039717"/>
          <a:ext cx="4949205" cy="7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itle Text"/>
          <p:cNvSpPr txBox="1">
            <a:spLocks noGrp="1"/>
          </p:cNvSpPr>
          <p:nvPr>
            <p:ph type="body" idx="15"/>
          </p:nvPr>
        </p:nvSpPr>
        <p:spPr>
          <a:xfrm>
            <a:off x="580395" y="565835"/>
            <a:ext cx="22778369" cy="1256434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Empresas según condición de apoyos recibidos en el mes de referencia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2661251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749517" y="3251166"/>
            <a:ext cx="12711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Abril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8490561" y="3201036"/>
            <a:ext cx="18674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26765751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416313" y="10016574"/>
            <a:ext cx="567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%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511678"/>
              </p:ext>
            </p:extLst>
          </p:nvPr>
        </p:nvGraphicFramePr>
        <p:xfrm>
          <a:off x="489855" y="2030824"/>
          <a:ext cx="22149428" cy="95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Text">
            <a:extLst>
              <a:ext uri="{FF2B5EF4-FFF2-40B4-BE49-F238E27FC236}">
                <a16:creationId xmlns:a16="http://schemas.microsoft.com/office/drawing/2014/main" id="{E4AC7C64-A6C8-4E99-BD4C-4C5078ABBEF8}"/>
              </a:ext>
            </a:extLst>
          </p:cNvPr>
          <p:cNvSpPr txBox="1">
            <a:spLocks/>
          </p:cNvSpPr>
          <p:nvPr/>
        </p:nvSpPr>
        <p:spPr>
          <a:xfrm>
            <a:off x="489855" y="440116"/>
            <a:ext cx="2119448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92F57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requieren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1679126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335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5663" y="5885472"/>
            <a:ext cx="360948" cy="49244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46468"/>
              </p:ext>
            </p:extLst>
          </p:nvPr>
        </p:nvGraphicFramePr>
        <p:xfrm>
          <a:off x="1395664" y="1623171"/>
          <a:ext cx="21874240" cy="106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10300121" y="2938714"/>
            <a:ext cx="5404017" cy="7233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</a:t>
            </a:r>
            <a:r>
              <a:rPr lang="es-MX" sz="3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endParaRPr lang="es-MX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92777" y="4753472"/>
            <a:ext cx="402886" cy="49244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7B5106-EB5F-4842-98E1-B1FF1EA68E77}"/>
              </a:ext>
            </a:extLst>
          </p:cNvPr>
          <p:cNvSpPr txBox="1"/>
          <p:nvPr/>
        </p:nvSpPr>
        <p:spPr>
          <a:xfrm>
            <a:off x="5361491" y="10759438"/>
            <a:ext cx="328776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Primer evento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Segundo evento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Title Text"/>
          <p:cNvSpPr txBox="1">
            <a:spLocks noGrp="1"/>
          </p:cNvSpPr>
          <p:nvPr>
            <p:ph type="body" idx="15"/>
          </p:nvPr>
        </p:nvSpPr>
        <p:spPr>
          <a:xfrm>
            <a:off x="580395" y="482282"/>
            <a:ext cx="23338384" cy="1196844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los próximos seis meses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1679126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Text"/>
          <p:cNvSpPr txBox="1">
            <a:spLocks noGrp="1"/>
          </p:cNvSpPr>
          <p:nvPr>
            <p:ph type="body" idx="15"/>
          </p:nvPr>
        </p:nvSpPr>
        <p:spPr>
          <a:xfrm>
            <a:off x="7481228" y="12581539"/>
            <a:ext cx="15354579" cy="841609"/>
          </a:xfrm>
          <a:prstGeom prst="rect">
            <a:avLst/>
          </a:prstGeo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Comparativo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periodo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anterior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89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body" idx="15"/>
          </p:nvPr>
        </p:nvSpPr>
        <p:spPr>
          <a:xfrm>
            <a:off x="580395" y="365066"/>
            <a:ext cx="22057200" cy="19405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Tiempo que podrán seguir operando con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mismo nivel de ingresos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los próximos meses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945600" y="9670502"/>
            <a:ext cx="56755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%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827683"/>
              </p:ext>
            </p:extLst>
          </p:nvPr>
        </p:nvGraphicFramePr>
        <p:xfrm>
          <a:off x="983400" y="2992582"/>
          <a:ext cx="20962200" cy="881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2305599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440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0CBA7A5-9D3F-4E37-B7E0-315CB7A7E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57939"/>
              </p:ext>
            </p:extLst>
          </p:nvPr>
        </p:nvGraphicFramePr>
        <p:xfrm>
          <a:off x="9021802" y="3114196"/>
          <a:ext cx="14445307" cy="897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Text"/>
          <p:cNvSpPr txBox="1">
            <a:spLocks noGrp="1"/>
          </p:cNvSpPr>
          <p:nvPr>
            <p:ph type="body" idx="15"/>
          </p:nvPr>
        </p:nvSpPr>
        <p:spPr>
          <a:xfrm>
            <a:off x="9470758" y="2341113"/>
            <a:ext cx="1044042" cy="773083"/>
          </a:xfrm>
          <a:prstGeom prst="rect">
            <a:avLst/>
          </a:prstGeom>
        </p:spPr>
        <p:txBody>
          <a:bodyPr lIns="45719" rIns="45719" anchor="t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Helvetica"/>
                <a:cs typeface="Helvetica"/>
              </a:rPr>
              <a:t>%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-1006836" y="2762232"/>
          <a:ext cx="11254422" cy="783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5675586" y="3086620"/>
            <a:ext cx="3533728" cy="828238"/>
          </a:xfrm>
          <a:prstGeom prst="line">
            <a:avLst/>
          </a:prstGeom>
          <a:ln w="1143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675586" y="8355724"/>
            <a:ext cx="3533728" cy="1310790"/>
          </a:xfrm>
          <a:prstGeom prst="line">
            <a:avLst/>
          </a:prstGeom>
          <a:noFill/>
          <a:ln w="114300" cap="flat">
            <a:solidFill>
              <a:schemeClr val="accent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itle Text"/>
          <p:cNvSpPr txBox="1">
            <a:spLocks noGrp="1"/>
          </p:cNvSpPr>
          <p:nvPr>
            <p:ph type="body" idx="15"/>
          </p:nvPr>
        </p:nvSpPr>
        <p:spPr>
          <a:xfrm>
            <a:off x="580395" y="538400"/>
            <a:ext cx="21054740" cy="1717514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Retraso en el pago de deudas por tamaño de empresa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580395" y="1679126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184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/>
          <p:cNvSpPr txBox="1">
            <a:spLocks noGrp="1"/>
          </p:cNvSpPr>
          <p:nvPr>
            <p:ph type="body" idx="15"/>
          </p:nvPr>
        </p:nvSpPr>
        <p:spPr>
          <a:xfrm>
            <a:off x="23214730" y="10090009"/>
            <a:ext cx="1044042" cy="773083"/>
          </a:xfrm>
          <a:prstGeom prst="rect">
            <a:avLst/>
          </a:prstGeom>
        </p:spPr>
        <p:txBody>
          <a:bodyPr lIns="45719" rIns="45719" anchor="t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Helvetica"/>
                <a:cs typeface="Helvetica"/>
              </a:rPr>
              <a:t>%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body" idx="15"/>
          </p:nvPr>
        </p:nvSpPr>
        <p:spPr>
          <a:xfrm>
            <a:off x="310618" y="194691"/>
            <a:ext cx="23089503" cy="1256434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Adopción permanente de medidas operativas por tamaño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459632" y="1384578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459631" y="1859280"/>
          <a:ext cx="23053511" cy="1015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77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3"/>
          </p:nvPr>
        </p:nvSpPr>
        <p:spPr>
          <a:xfrm>
            <a:off x="1023667" y="2721436"/>
            <a:ext cx="22526798" cy="8904505"/>
          </a:xfrm>
        </p:spPr>
        <p:txBody>
          <a:bodyPr/>
          <a:lstStyle/>
          <a:p>
            <a:pPr marL="0" indent="0" algn="just">
              <a:buNone/>
            </a:pPr>
            <a:endParaRPr lang="es-MX" sz="4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4800" dirty="0">
                <a:solidFill>
                  <a:schemeClr val="tx1"/>
                </a:solidFill>
              </a:rPr>
              <a:t>Durante el segundo trimestre del 2020, el INEGI realizó por primera vez la captación de la </a:t>
            </a:r>
            <a:r>
              <a:rPr lang="es-MX" sz="4800" b="1" dirty="0">
                <a:solidFill>
                  <a:schemeClr val="tx1"/>
                </a:solidFill>
              </a:rPr>
              <a:t>Encuesta sobre el Impacto Económico Generado por COVID-19 en las Empresas (ECOVID-IE)</a:t>
            </a:r>
            <a:r>
              <a:rPr lang="es-MX" sz="4800" dirty="0">
                <a:solidFill>
                  <a:schemeClr val="tx1"/>
                </a:solidFill>
              </a:rPr>
              <a:t>, con información referida al mes de </a:t>
            </a:r>
            <a:r>
              <a:rPr lang="es-MX" sz="4800" b="1" dirty="0">
                <a:solidFill>
                  <a:schemeClr val="tx1"/>
                </a:solidFill>
              </a:rPr>
              <a:t>abril</a:t>
            </a:r>
            <a:r>
              <a:rPr lang="es-MX" sz="4800" dirty="0">
                <a:solidFill>
                  <a:schemeClr val="tx1"/>
                </a:solidFill>
              </a:rPr>
              <a:t> de 2020. </a:t>
            </a:r>
          </a:p>
          <a:p>
            <a:pPr marL="0" indent="0" algn="just">
              <a:buNone/>
            </a:pPr>
            <a:endParaRPr lang="es-MX" sz="4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4800" dirty="0">
                <a:solidFill>
                  <a:schemeClr val="tx1"/>
                </a:solidFill>
              </a:rPr>
              <a:t>Los resultados de esta encuesta fueron publicados en julio de 2020.</a:t>
            </a:r>
          </a:p>
          <a:p>
            <a:pPr marL="0" indent="0" algn="just">
              <a:buNone/>
            </a:pPr>
            <a:endParaRPr lang="es-MX" sz="4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34463" y="1048593"/>
            <a:ext cx="21005800" cy="121020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r>
              <a:rPr lang="es-MX" dirty="0">
                <a:solidFill>
                  <a:srgbClr val="002060"/>
                </a:solidFill>
              </a:rPr>
              <a:t>Antecedentes</a:t>
            </a:r>
            <a:endParaRPr lang="es-ES_tradnl" dirty="0">
              <a:solidFill>
                <a:srgbClr val="002060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034463" y="2425376"/>
            <a:ext cx="10166937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DD01301-49D6-4573-95ED-7875863A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699" y="8668428"/>
            <a:ext cx="3486150" cy="1962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5446BD-FACD-4156-9F35-51E8CD7B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67" y="9635216"/>
            <a:ext cx="34956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418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/>
          <p:cNvSpPr txBox="1">
            <a:spLocks noGrp="1"/>
          </p:cNvSpPr>
          <p:nvPr>
            <p:ph type="body" idx="15"/>
          </p:nvPr>
        </p:nvSpPr>
        <p:spPr>
          <a:xfrm>
            <a:off x="23214730" y="9893888"/>
            <a:ext cx="1044042" cy="773083"/>
          </a:xfrm>
          <a:prstGeom prst="rect">
            <a:avLst/>
          </a:prstGeom>
        </p:spPr>
        <p:txBody>
          <a:bodyPr lIns="45719" rIns="45719" anchor="t"/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Helvetica"/>
                <a:cs typeface="Helvetica"/>
              </a:rPr>
              <a:t>%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Title Text"/>
          <p:cNvSpPr txBox="1">
            <a:spLocks noGrp="1"/>
          </p:cNvSpPr>
          <p:nvPr>
            <p:ph type="body" idx="15"/>
          </p:nvPr>
        </p:nvSpPr>
        <p:spPr>
          <a:xfrm>
            <a:off x="310618" y="194691"/>
            <a:ext cx="23089503" cy="1256434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Adopción permanente de medidas operativas por tamaño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459632" y="1384578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459632" y="1859280"/>
          <a:ext cx="23284288" cy="1015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69438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3267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3"/>
          </p:nvPr>
        </p:nvSpPr>
        <p:spPr>
          <a:xfrm>
            <a:off x="1023667" y="2721436"/>
            <a:ext cx="11788992" cy="7566365"/>
          </a:xfrm>
        </p:spPr>
        <p:txBody>
          <a:bodyPr/>
          <a:lstStyle/>
          <a:p>
            <a:pPr marL="0" indent="0" algn="just">
              <a:buNone/>
            </a:pPr>
            <a:r>
              <a:rPr lang="es-MX" sz="4800" b="1" dirty="0">
                <a:solidFill>
                  <a:schemeClr val="tx1"/>
                </a:solidFill>
              </a:rPr>
              <a:t>Conocer la situación actual y afectaciones de las empresas por la contingencia originada por COVID-19.</a:t>
            </a:r>
            <a:endParaRPr lang="en-US" sz="4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MX" sz="4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4800" b="1" dirty="0">
                <a:solidFill>
                  <a:schemeClr val="tx1"/>
                </a:solidFill>
              </a:rPr>
              <a:t>Dar continuidad al análisis de las empresas que se captaron en la primera ronda con información de abril y mayo.</a:t>
            </a:r>
          </a:p>
          <a:p>
            <a:pPr marL="0" indent="0">
              <a:buNone/>
            </a:pP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34463" y="1048593"/>
            <a:ext cx="21005800" cy="121020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r>
              <a:rPr lang="es-MX" dirty="0">
                <a:solidFill>
                  <a:srgbClr val="002060"/>
                </a:solidFill>
              </a:rPr>
              <a:t>Objetivos</a:t>
            </a:r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660" y="2353329"/>
            <a:ext cx="11127010" cy="75663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7272" r="24810" b="10067"/>
          <a:stretch/>
        </p:blipFill>
        <p:spPr>
          <a:xfrm>
            <a:off x="12997543" y="5742431"/>
            <a:ext cx="6564085" cy="62265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7272" r="24810" b="10067"/>
          <a:stretch/>
        </p:blipFill>
        <p:spPr>
          <a:xfrm rot="20576500">
            <a:off x="19127213" y="1569451"/>
            <a:ext cx="3138757" cy="29773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7272" r="24810" b="10067"/>
          <a:stretch/>
        </p:blipFill>
        <p:spPr>
          <a:xfrm rot="7063924">
            <a:off x="21518477" y="3661310"/>
            <a:ext cx="2100865" cy="19928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17272" r="24810" b="10067"/>
          <a:stretch/>
        </p:blipFill>
        <p:spPr>
          <a:xfrm>
            <a:off x="22214599" y="1863070"/>
            <a:ext cx="1185585" cy="1124612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034463" y="2425376"/>
            <a:ext cx="10166937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714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00CE6DD-E6F5-4578-8E55-73E45C70EEB2}"/>
              </a:ext>
            </a:extLst>
          </p:cNvPr>
          <p:cNvSpPr txBox="1"/>
          <p:nvPr/>
        </p:nvSpPr>
        <p:spPr>
          <a:xfrm>
            <a:off x="1127051" y="2174965"/>
            <a:ext cx="12828182" cy="9537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sanitarias llevadas a cabo</a:t>
            </a: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operativas instrumentadas </a:t>
            </a: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Cierres temporales y paros técnicos </a:t>
            </a: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Afectaciones por la contingencia </a:t>
            </a: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Apoyos recibidos</a:t>
            </a: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necesarias de apoyo a las empresas</a:t>
            </a:r>
          </a:p>
          <a:p>
            <a:pPr marL="571500" marR="0" indent="-57150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de ingresos</a:t>
            </a: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del personal ocupado</a:t>
            </a: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de continuar operando</a:t>
            </a: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que adoptarán permanentemente</a:t>
            </a: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Atraso en el pago de deudas</a:t>
            </a:r>
            <a:endParaRPr lang="es-MX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8" descr="Fumigon - Tu protector contra el COVID-19">
            <a:extLst>
              <a:ext uri="{FF2B5EF4-FFF2-40B4-BE49-F238E27FC236}">
                <a16:creationId xmlns:a16="http://schemas.microsoft.com/office/drawing/2014/main" id="{20DDD8F8-23C0-4069-AD3F-862EE01B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365" y="2320130"/>
            <a:ext cx="3953419" cy="34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1450163" y="470865"/>
            <a:ext cx="21005800" cy="121020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r>
              <a:rPr lang="es-MX" dirty="0">
                <a:solidFill>
                  <a:srgbClr val="002060"/>
                </a:solidFill>
              </a:rPr>
              <a:t>Temática</a:t>
            </a:r>
            <a:endParaRPr lang="es-ES_tradnl" dirty="0">
              <a:solidFill>
                <a:srgbClr val="002060"/>
              </a:solidFill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1450163" y="1724278"/>
            <a:ext cx="10166937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Estadísticas e-Commerce - Medir el Éxito de tu Tienda Online | Oxatis">
            <a:extLst>
              <a:ext uri="{FF2B5EF4-FFF2-40B4-BE49-F238E27FC236}">
                <a16:creationId xmlns:a16="http://schemas.microsoft.com/office/drawing/2014/main" id="{66387FD1-4E87-4337-9CBD-094E4BD3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1" y="8230473"/>
            <a:ext cx="5218105" cy="31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errar llave 1">
            <a:extLst>
              <a:ext uri="{FF2B5EF4-FFF2-40B4-BE49-F238E27FC236}">
                <a16:creationId xmlns:a16="http://schemas.microsoft.com/office/drawing/2014/main" id="{E63F5B09-A54D-4D5B-B877-110FF042ABCA}"/>
              </a:ext>
            </a:extLst>
          </p:cNvPr>
          <p:cNvSpPr/>
          <p:nvPr/>
        </p:nvSpPr>
        <p:spPr>
          <a:xfrm>
            <a:off x="12769457" y="2038405"/>
            <a:ext cx="653142" cy="5915608"/>
          </a:xfrm>
          <a:prstGeom prst="rightBrac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E45416E-5983-4309-9D76-5EA41C30B1E6}"/>
              </a:ext>
            </a:extLst>
          </p:cNvPr>
          <p:cNvSpPr/>
          <p:nvPr/>
        </p:nvSpPr>
        <p:spPr>
          <a:xfrm>
            <a:off x="13684588" y="4229712"/>
            <a:ext cx="5038840" cy="15388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Común</a:t>
            </a:r>
            <a:r>
              <a:rPr kumimoji="0" lang="es-MX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con la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primera ronda</a:t>
            </a:r>
          </a:p>
        </p:txBody>
      </p:sp>
      <p:sp>
        <p:nvSpPr>
          <p:cNvPr id="36" name="Cerrar llave 35">
            <a:extLst>
              <a:ext uri="{FF2B5EF4-FFF2-40B4-BE49-F238E27FC236}">
                <a16:creationId xmlns:a16="http://schemas.microsoft.com/office/drawing/2014/main" id="{36F16CFE-97E4-43AA-A6D1-576B809C8685}"/>
              </a:ext>
            </a:extLst>
          </p:cNvPr>
          <p:cNvSpPr/>
          <p:nvPr/>
        </p:nvSpPr>
        <p:spPr>
          <a:xfrm>
            <a:off x="12760614" y="8288357"/>
            <a:ext cx="653142" cy="3606252"/>
          </a:xfrm>
          <a:prstGeom prst="rightBrac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135B2DF-7D9E-4B39-B59D-9E5238263FCE}"/>
              </a:ext>
            </a:extLst>
          </p:cNvPr>
          <p:cNvSpPr/>
          <p:nvPr/>
        </p:nvSpPr>
        <p:spPr>
          <a:xfrm>
            <a:off x="13684588" y="9322041"/>
            <a:ext cx="4899152" cy="1538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Temas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50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nuevos</a:t>
            </a:r>
            <a:endParaRPr kumimoji="0" lang="es-MX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94225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86717874-4AAA-4D9B-942A-8C680D2D8E69}"/>
              </a:ext>
            </a:extLst>
          </p:cNvPr>
          <p:cNvSpPr/>
          <p:nvPr/>
        </p:nvSpPr>
        <p:spPr>
          <a:xfrm>
            <a:off x="1146108" y="3154295"/>
            <a:ext cx="4254139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50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Nacional</a:t>
            </a:r>
            <a:endParaRPr kumimoji="0" lang="es-MX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6477AFB-4C37-4B38-B441-BB88A5253C7C}"/>
              </a:ext>
            </a:extLst>
          </p:cNvPr>
          <p:cNvSpPr/>
          <p:nvPr/>
        </p:nvSpPr>
        <p:spPr>
          <a:xfrm>
            <a:off x="1146109" y="2216572"/>
            <a:ext cx="4254139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Cobertura: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7BA1572-7433-45B1-B0FF-347C164989B1}"/>
              </a:ext>
            </a:extLst>
          </p:cNvPr>
          <p:cNvSpPr/>
          <p:nvPr/>
        </p:nvSpPr>
        <p:spPr>
          <a:xfrm>
            <a:off x="14070411" y="5109619"/>
            <a:ext cx="8979158" cy="621708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600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Nacional-Tamaño de empresa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kumimoji="0" lang="es-MX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Grandes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Pequeñas y Medianas (PyMES)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kumimoji="0" lang="es-MX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Micro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endParaRPr kumimoji="0" lang="es-MX" sz="4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Nacional-Gran sector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Industria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4400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Comercio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4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Servicios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CC9C9EB-137E-4BBA-89F3-9030B10FD3D9}"/>
              </a:ext>
            </a:extLst>
          </p:cNvPr>
          <p:cNvSpPr/>
          <p:nvPr/>
        </p:nvSpPr>
        <p:spPr>
          <a:xfrm>
            <a:off x="15150665" y="4167826"/>
            <a:ext cx="6828375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Dominios de estudio: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6F748EA-2271-45C0-BE38-94B651198101}"/>
              </a:ext>
            </a:extLst>
          </p:cNvPr>
          <p:cNvSpPr/>
          <p:nvPr/>
        </p:nvSpPr>
        <p:spPr>
          <a:xfrm>
            <a:off x="6059451" y="7448722"/>
            <a:ext cx="4254139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50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La empresa</a:t>
            </a:r>
            <a:endParaRPr kumimoji="0" lang="es-MX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6FF7053-3256-4D26-BBD3-F3411D7EC95E}"/>
              </a:ext>
            </a:extLst>
          </p:cNvPr>
          <p:cNvSpPr/>
          <p:nvPr/>
        </p:nvSpPr>
        <p:spPr>
          <a:xfrm>
            <a:off x="6059452" y="5772335"/>
            <a:ext cx="4254139" cy="14773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Unidad de observación: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85F3861-515C-4F73-B95F-121D0211AF27}"/>
              </a:ext>
            </a:extLst>
          </p:cNvPr>
          <p:cNvSpPr/>
          <p:nvPr/>
        </p:nvSpPr>
        <p:spPr>
          <a:xfrm>
            <a:off x="978471" y="9129514"/>
            <a:ext cx="6995160" cy="240065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dirty="0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1,873,564</a:t>
            </a:r>
            <a:r>
              <a:rPr kumimoji="0" lang="es-MX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Empresas con tel</a:t>
            </a:r>
            <a:r>
              <a:rPr lang="es-MX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fono</a:t>
            </a:r>
          </a:p>
        </p:txBody>
      </p:sp>
      <p:pic>
        <p:nvPicPr>
          <p:cNvPr id="1028" name="Picture 4" descr="Reconstrucción de vivienda | Fideicomiso Fuerza México">
            <a:extLst>
              <a:ext uri="{FF2B5EF4-FFF2-40B4-BE49-F238E27FC236}">
                <a16:creationId xmlns:a16="http://schemas.microsoft.com/office/drawing/2014/main" id="{AC00ACDC-A171-4B0E-847F-C7D1E1CB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88" y="2029626"/>
            <a:ext cx="5015162" cy="34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2803E5-C2F7-44AA-8930-8D23730F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52" y="5477842"/>
            <a:ext cx="3657600" cy="30194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0B50F0-BF0E-4F71-8451-07BA04533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67" y="9251795"/>
            <a:ext cx="2469789" cy="20771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DA905FB-2CE5-4B39-9A7E-E7EC4D40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267" y="4537158"/>
            <a:ext cx="1891997" cy="170225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A53E2D7-596B-42AC-BDC4-7055CB521C85}"/>
              </a:ext>
            </a:extLst>
          </p:cNvPr>
          <p:cNvSpPr txBox="1">
            <a:spLocks/>
          </p:cNvSpPr>
          <p:nvPr/>
        </p:nvSpPr>
        <p:spPr>
          <a:xfrm>
            <a:off x="1295712" y="442164"/>
            <a:ext cx="21005800" cy="121020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200"/>
            </a:lvl2pPr>
            <a:lvl3pPr>
              <a:defRPr sz="112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r>
              <a:rPr lang="es-MX" dirty="0">
                <a:solidFill>
                  <a:srgbClr val="002060"/>
                </a:solidFill>
              </a:rPr>
              <a:t>Alcances</a:t>
            </a:r>
            <a:endParaRPr lang="es-ES_tradnl" dirty="0">
              <a:solidFill>
                <a:srgbClr val="002060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/>
          <p:nvPr/>
        </p:nvCxnSpPr>
        <p:spPr>
          <a:xfrm>
            <a:off x="1146108" y="1724278"/>
            <a:ext cx="10166937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EBFFCA6-E50A-4D55-98A5-EC4CD77E84FB}"/>
              </a:ext>
            </a:extLst>
          </p:cNvPr>
          <p:cNvSpPr/>
          <p:nvPr/>
        </p:nvSpPr>
        <p:spPr>
          <a:xfrm>
            <a:off x="17724901" y="2029626"/>
            <a:ext cx="4254139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50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Agosto 2020</a:t>
            </a:r>
            <a:endParaRPr kumimoji="0" lang="es-MX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B761260-6A54-4436-A2E1-5C7CB319CE4F}"/>
              </a:ext>
            </a:extLst>
          </p:cNvPr>
          <p:cNvSpPr/>
          <p:nvPr/>
        </p:nvSpPr>
        <p:spPr>
          <a:xfrm>
            <a:off x="13070957" y="1756629"/>
            <a:ext cx="4546293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>
                <a:solidFill>
                  <a:srgbClr val="00000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Referencia de la información: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278154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30B64CEF-4627-43E2-BB9F-457F424534B4}"/>
              </a:ext>
            </a:extLst>
          </p:cNvPr>
          <p:cNvSpPr txBox="1"/>
          <p:nvPr/>
        </p:nvSpPr>
        <p:spPr>
          <a:xfrm>
            <a:off x="2339675" y="7090744"/>
            <a:ext cx="1081148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Entrevistas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27F4B3-18A1-4DBD-A502-E0D5D7BBFA06}"/>
              </a:ext>
            </a:extLst>
          </p:cNvPr>
          <p:cNvSpPr txBox="1"/>
          <p:nvPr/>
        </p:nvSpPr>
        <p:spPr>
          <a:xfrm>
            <a:off x="13250920" y="9876229"/>
            <a:ext cx="381417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14</a:t>
            </a:r>
            <a:r>
              <a:rPr kumimoji="0" lang="es-MX" sz="550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kumimoji="0" lang="es-MX" sz="480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minutos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37F4657-5F2F-49D1-A112-6491A60AA234}"/>
              </a:ext>
            </a:extLst>
          </p:cNvPr>
          <p:cNvSpPr txBox="1"/>
          <p:nvPr/>
        </p:nvSpPr>
        <p:spPr>
          <a:xfrm>
            <a:off x="2339675" y="1457329"/>
            <a:ext cx="640334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Captación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CC4EC14-A920-4021-821D-C49DAAA227B0}"/>
              </a:ext>
            </a:extLst>
          </p:cNvPr>
          <p:cNvSpPr/>
          <p:nvPr/>
        </p:nvSpPr>
        <p:spPr>
          <a:xfrm>
            <a:off x="17440756" y="2105887"/>
            <a:ext cx="90358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es-MX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lang="es-MX" sz="4800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Entrevistadores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2774A9-620C-45CB-9D0B-64B3660DEA1F}"/>
              </a:ext>
            </a:extLst>
          </p:cNvPr>
          <p:cNvSpPr/>
          <p:nvPr/>
        </p:nvSpPr>
        <p:spPr>
          <a:xfrm>
            <a:off x="6543922" y="3139235"/>
            <a:ext cx="5012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s-MX" sz="4800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de septiembre al 16 de octubre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A62409-6B29-4FB7-8F81-12279F82BB34}"/>
              </a:ext>
            </a:extLst>
          </p:cNvPr>
          <p:cNvSpPr txBox="1"/>
          <p:nvPr/>
        </p:nvSpPr>
        <p:spPr>
          <a:xfrm>
            <a:off x="592926" y="41050"/>
            <a:ext cx="1664314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hangingPunct="1"/>
            <a:r>
              <a:rPr lang="es-MX" sz="6600" b="1" dirty="0">
                <a:solidFill>
                  <a:srgbClr val="092F57"/>
                </a:solidFill>
                <a:latin typeface="Helvetica"/>
                <a:cs typeface="Helvetica"/>
                <a:sym typeface="Arial"/>
              </a:rPr>
              <a:t>Logística de la captación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12192000" y="1792778"/>
            <a:ext cx="55418" cy="102523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2382982" y="6539341"/>
            <a:ext cx="19978255" cy="27710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cto 21"/>
          <p:cNvCxnSpPr/>
          <p:nvPr/>
        </p:nvCxnSpPr>
        <p:spPr>
          <a:xfrm flipV="1">
            <a:off x="7827819" y="6893005"/>
            <a:ext cx="12926291" cy="1487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/>
          <p:cNvCxnSpPr/>
          <p:nvPr/>
        </p:nvCxnSpPr>
        <p:spPr>
          <a:xfrm flipH="1">
            <a:off x="11828708" y="1440869"/>
            <a:ext cx="55418" cy="1025236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2" name="Picture 8" descr="CALL CENTER 30 HORAS/ 330.000 en Región Metropolitana - Rastro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2328" y="2573175"/>
            <a:ext cx="4822836" cy="36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6927711" y="8283374"/>
            <a:ext cx="1219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>
              <a:defRPr/>
            </a:pPr>
            <a:r>
              <a:rPr lang="es-MX" sz="6000" b="1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</a:t>
            </a:r>
            <a:endParaRPr lang="es-MX" sz="4800" dirty="0">
              <a:solidFill>
                <a:srgbClr val="00A2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defRPr/>
            </a:pPr>
            <a:r>
              <a:rPr lang="es-MX" sz="4800" dirty="0">
                <a:solidFill>
                  <a:srgbClr val="00A2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(Home Office)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4486827" y="7465877"/>
            <a:ext cx="67249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Duración promedio de</a:t>
            </a:r>
          </a:p>
          <a:p>
            <a:pPr lvl="0" algn="l">
              <a:defRPr/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la entrevista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4290964" y="1361249"/>
            <a:ext cx="3164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Participan</a:t>
            </a:r>
          </a:p>
        </p:txBody>
      </p:sp>
      <p:pic>
        <p:nvPicPr>
          <p:cNvPr id="20" name="Picture 8" descr="CALL CENTER 30 HORAS/ 330.000 en Región Metropolitana - Rastro.Com">
            <a:extLst>
              <a:ext uri="{FF2B5EF4-FFF2-40B4-BE49-F238E27FC236}">
                <a16:creationId xmlns:a16="http://schemas.microsoft.com/office/drawing/2014/main" id="{F77BA40E-5626-4F96-8ECB-EF618670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412" y="8239147"/>
            <a:ext cx="4822836" cy="36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12425C-8592-4697-8EC7-E18297E0E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425" y="8879918"/>
            <a:ext cx="3228975" cy="299085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10878943" y="5604921"/>
            <a:ext cx="2681532" cy="2175642"/>
          </a:xfrm>
          <a:prstGeom prst="straightConnector1">
            <a:avLst/>
          </a:prstGeom>
          <a:noFill/>
          <a:ln w="190500" cap="flat">
            <a:solidFill>
              <a:srgbClr val="7030A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F042F66-6AA5-46CE-AFC1-A9E0C01D025B}"/>
              </a:ext>
            </a:extLst>
          </p:cNvPr>
          <p:cNvCxnSpPr>
            <a:cxnSpLocks/>
          </p:cNvCxnSpPr>
          <p:nvPr/>
        </p:nvCxnSpPr>
        <p:spPr>
          <a:xfrm>
            <a:off x="592926" y="1159305"/>
            <a:ext cx="10791354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4328102-E1B3-412E-BDF0-DAA5AEFAB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675" y="2509581"/>
            <a:ext cx="280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09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/>
              <a:t>Principales resultados</a:t>
            </a:r>
          </a:p>
        </p:txBody>
      </p:sp>
    </p:spTree>
    <p:extLst>
      <p:ext uri="{BB962C8B-B14F-4D97-AF65-F5344CB8AC3E}">
        <p14:creationId xmlns:p14="http://schemas.microsoft.com/office/powerpoint/2010/main" val="9219360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body" idx="15"/>
          </p:nvPr>
        </p:nvSpPr>
        <p:spPr>
          <a:xfrm>
            <a:off x="1146108" y="630866"/>
            <a:ext cx="20449005" cy="772425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Empresas según condición de afectación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268985"/>
              </p:ext>
            </p:extLst>
          </p:nvPr>
        </p:nvGraphicFramePr>
        <p:xfrm>
          <a:off x="725215" y="3302590"/>
          <a:ext cx="19296992" cy="723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0977724" y="4045115"/>
            <a:ext cx="286247" cy="283779"/>
          </a:xfrm>
          <a:prstGeom prst="rect">
            <a:avLst/>
          </a:prstGeom>
          <a:solidFill>
            <a:srgbClr val="DDC82B"/>
          </a:solidFill>
          <a:ln w="25400" cap="flat">
            <a:solidFill>
              <a:srgbClr val="DDC82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977724" y="4553405"/>
            <a:ext cx="286247" cy="283779"/>
          </a:xfrm>
          <a:prstGeom prst="rect">
            <a:avLst/>
          </a:prstGeom>
          <a:solidFill>
            <a:srgbClr val="FBE98A"/>
          </a:solidFill>
          <a:ln w="25400" cap="flat">
            <a:solidFill>
              <a:srgbClr val="FBE98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369887" y="3863640"/>
            <a:ext cx="211712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Sí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977724" y="8431828"/>
            <a:ext cx="286247" cy="283779"/>
          </a:xfrm>
          <a:prstGeom prst="rect">
            <a:avLst/>
          </a:prstGeom>
          <a:solidFill>
            <a:srgbClr val="FF9B92"/>
          </a:solidFill>
          <a:ln w="25400" cap="flat">
            <a:solidFill>
              <a:srgbClr val="FF9B9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0977724" y="7972944"/>
            <a:ext cx="286247" cy="283779"/>
          </a:xfrm>
          <a:prstGeom prst="rect">
            <a:avLst/>
          </a:prstGeom>
          <a:solidFill>
            <a:srgbClr val="E25844"/>
          </a:solidFill>
          <a:ln w="25400" cap="flat">
            <a:solidFill>
              <a:srgbClr val="E2584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1319731" y="7791702"/>
            <a:ext cx="96983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Sí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826042" y="9884968"/>
            <a:ext cx="725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1146108" y="1724278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8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body" idx="15"/>
          </p:nvPr>
        </p:nvSpPr>
        <p:spPr>
          <a:xfrm>
            <a:off x="804040" y="245829"/>
            <a:ext cx="22260911" cy="799861"/>
          </a:xfrm>
          <a:prstGeom prst="rect">
            <a:avLst/>
          </a:prstGeom>
        </p:spPr>
        <p:txBody>
          <a:bodyPr lIns="45719" rIns="45719" anchor="t"/>
          <a:lstStyle/>
          <a:p>
            <a:r>
              <a:rPr lang="es-MX" b="1" dirty="0"/>
              <a:t>Tipo y nivel de afectación a la empresa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1433" y="1691415"/>
            <a:ext cx="72521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%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B08A69-1EF7-460B-B1BF-6ED2FBDDFE24}"/>
              </a:ext>
            </a:extLst>
          </p:cNvPr>
          <p:cNvCxnSpPr>
            <a:cxnSpLocks/>
          </p:cNvCxnSpPr>
          <p:nvPr/>
        </p:nvCxnSpPr>
        <p:spPr>
          <a:xfrm>
            <a:off x="817522" y="1346617"/>
            <a:ext cx="11564052" cy="0"/>
          </a:xfrm>
          <a:prstGeom prst="line">
            <a:avLst/>
          </a:prstGeom>
          <a:ln w="114300"/>
          <a:effectLst>
            <a:reflection stA="82000" endPos="48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41433" y="2286450"/>
          <a:ext cx="23489282" cy="950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22321" y="1872960"/>
            <a:ext cx="87544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Porcentaje</a:t>
            </a:r>
            <a:r>
              <a:rPr kumimoji="0" lang="es-MX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kumimoji="0" lang="es-MX" sz="32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de </a:t>
            </a:r>
            <a:r>
              <a:rPr kumimoji="0" lang="es-MX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empresas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982297" y="1872959"/>
            <a:ext cx="87544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Porcentaje</a:t>
            </a:r>
            <a:r>
              <a:rPr kumimoji="0" lang="es-MX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afectación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03148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8B350-B61C-4E41-88CE-3C866BEDD9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376062-93BF-4061-905A-440D63E45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EA723D-A6B9-4A9D-8B8A-9FDE31E8D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27785</TotalTime>
  <Words>432</Words>
  <Application>Microsoft Office PowerPoint</Application>
  <PresentationFormat>Personalizado</PresentationFormat>
  <Paragraphs>142</Paragraphs>
  <Slides>21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Helvetica</vt:lpstr>
      <vt:lpstr>Helvetica Neue</vt:lpstr>
      <vt:lpstr>Helvetica Neue Medium</vt:lpstr>
      <vt:lpstr>Título texto</vt:lpstr>
      <vt:lpstr>Encuesta sobre el Impacto Económico Generado por COVID-19 en las Empresas  Resultados Segundo evento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GUZMAN GUTIERREZ CELIA FRANCISCA</dc:creator>
  <cp:lastModifiedBy>INEGI_DGAEE</cp:lastModifiedBy>
  <cp:revision>1743</cp:revision>
  <cp:lastPrinted>2020-02-11T21:49:39Z</cp:lastPrinted>
  <dcterms:modified xsi:type="dcterms:W3CDTF">2020-11-30T22:19:08Z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